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Fira Sans Extra Condensed Medium" panose="020B0604020202020204" charset="0"/>
      <p:regular r:id="rId26"/>
      <p:bold r:id="rId27"/>
      <p:italic r:id="rId28"/>
      <p:boldItalic r:id="rId29"/>
    </p:embeddedFont>
    <p:embeddedFont>
      <p:font typeface="Merriweather" panose="00000500000000000000" pitchFamily="2" charset="0"/>
      <p:regular r:id="rId30"/>
      <p:bold r:id="rId31"/>
      <p:italic r:id="rId32"/>
      <p:boldItalic r:id="rId33"/>
    </p:embeddedFont>
    <p:embeddedFont>
      <p:font typeface="Roboto" panose="02000000000000000000" pitchFamily="2" charset="0"/>
      <p:regular r:id="rId34"/>
      <p:bold r:id="rId35"/>
      <p:italic r:id="rId36"/>
      <p:boldItalic r:id="rId37"/>
    </p:embeddedFont>
    <p:embeddedFont>
      <p:font typeface="Roboto Medium" panose="02000000000000000000" pitchFamily="2" charset="0"/>
      <p:regular r:id="rId38"/>
      <p:bold r:id="rId39"/>
      <p:italic r:id="rId40"/>
      <p:boldItalic r:id="rId41"/>
    </p:embeddedFont>
    <p:embeddedFont>
      <p:font typeface="Roboto Thin"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CHANDA Carl armand" userId="963ad7e6-1ef9-4271-90f4-19a76e71aae6" providerId="ADAL" clId="{A795B3F8-CD80-4762-AB46-8497BDCFECCD}"/>
    <pc:docChg chg="custSel modSld">
      <pc:chgData name="NCHANDA Carl armand" userId="963ad7e6-1ef9-4271-90f4-19a76e71aae6" providerId="ADAL" clId="{A795B3F8-CD80-4762-AB46-8497BDCFECCD}" dt="2023-07-14T19:07:41.622" v="7" actId="20577"/>
      <pc:docMkLst>
        <pc:docMk/>
      </pc:docMkLst>
      <pc:sldChg chg="modSp mod">
        <pc:chgData name="NCHANDA Carl armand" userId="963ad7e6-1ef9-4271-90f4-19a76e71aae6" providerId="ADAL" clId="{A795B3F8-CD80-4762-AB46-8497BDCFECCD}" dt="2023-07-14T19:07:41.622" v="7" actId="20577"/>
        <pc:sldMkLst>
          <pc:docMk/>
          <pc:sldMk cId="0" sldId="256"/>
        </pc:sldMkLst>
        <pc:spChg chg="mod">
          <ac:chgData name="NCHANDA Carl armand" userId="963ad7e6-1ef9-4271-90f4-19a76e71aae6" providerId="ADAL" clId="{A795B3F8-CD80-4762-AB46-8497BDCFECCD}" dt="2023-07-14T19:07:41.622" v="7" actId="20577"/>
          <ac:spMkLst>
            <pc:docMk/>
            <pc:sldMk cId="0" sldId="256"/>
            <ac:spMk id="64" creationId="{00000000-0000-0000-0000-000000000000}"/>
          </ac:spMkLst>
        </pc:spChg>
        <pc:spChg chg="mod">
          <ac:chgData name="NCHANDA Carl armand" userId="963ad7e6-1ef9-4271-90f4-19a76e71aae6" providerId="ADAL" clId="{A795B3F8-CD80-4762-AB46-8497BDCFECCD}" dt="2023-07-14T19:07:34.827" v="1" actId="27636"/>
          <ac:spMkLst>
            <pc:docMk/>
            <pc:sldMk cId="0" sldId="256"/>
            <ac:spMk id="65"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1e6665138d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1e6665138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237927cb84_3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237927cb84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23968ffb17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23968ffb1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1e6665138d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1e6665138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1e6665138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1e6665138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237927cb84_0_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237927cb84_0_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1e6665138d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1e6665138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9c2f1caf7_1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9c2f1caf7_1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239604589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23960458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097e7f53fd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097e7f53f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c29f422041_0_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c29f422041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097e7f53f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097e7f53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1e6665138d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1e6665138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097e7f53f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097e7f53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c29f422041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c29f422041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3968ffb1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3968ffb1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c29f422041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c29f422041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222c335c63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222c335c6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1e6665138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1e666513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233ce6d46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233ce6d4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33ce6d46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33ce6d46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7b908a2028a467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7b908a2028a467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rgbClr val="999999"/>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subTitle" idx="1"/>
          </p:nvPr>
        </p:nvSpPr>
        <p:spPr>
          <a:xfrm>
            <a:off x="4172750" y="3248775"/>
            <a:ext cx="4926600" cy="161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r>
              <a:rPr lang="en" dirty="0">
                <a:solidFill>
                  <a:schemeClr val="lt1"/>
                </a:solidFill>
              </a:rPr>
              <a:t>Analyst : Carl Nchanda</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r>
              <a:rPr lang="en" dirty="0">
                <a:solidFill>
                  <a:schemeClr val="lt1"/>
                </a:solidFill>
              </a:rPr>
              <a:t>Jul, 2023</a:t>
            </a:r>
            <a:endParaRPr dirty="0">
              <a:solidFill>
                <a:schemeClr val="lt1"/>
              </a:solidFill>
            </a:endParaRPr>
          </a:p>
        </p:txBody>
      </p:sp>
      <p:sp>
        <p:nvSpPr>
          <p:cNvPr id="65" name="Google Shape;65;p13"/>
          <p:cNvSpPr txBox="1">
            <a:spLocks noGrp="1"/>
          </p:cNvSpPr>
          <p:nvPr>
            <p:ph type="ctrTitle"/>
          </p:nvPr>
        </p:nvSpPr>
        <p:spPr>
          <a:xfrm>
            <a:off x="4487675" y="519150"/>
            <a:ext cx="4551600" cy="1377600"/>
          </a:xfrm>
          <a:prstGeom prst="rect">
            <a:avLst/>
          </a:prstGeom>
          <a:solidFill>
            <a:schemeClr val="lt1"/>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CROWDSTRIKE</a:t>
            </a:r>
            <a:endParaRPr dirty="0"/>
          </a:p>
          <a:p>
            <a:pPr marL="0" lvl="0" indent="0" algn="l" rtl="0">
              <a:spcBef>
                <a:spcPts val="0"/>
              </a:spcBef>
              <a:spcAft>
                <a:spcPts val="0"/>
              </a:spcAft>
              <a:buNone/>
            </a:pPr>
            <a:r>
              <a:rPr lang="en" dirty="0"/>
              <a:t>	NASDAQ:CRWD</a:t>
            </a:r>
            <a:endParaRPr dirty="0"/>
          </a:p>
        </p:txBody>
      </p:sp>
      <p:pic>
        <p:nvPicPr>
          <p:cNvPr id="66" name="Google Shape;66;p13"/>
          <p:cNvPicPr preferRelativeResize="0"/>
          <p:nvPr/>
        </p:nvPicPr>
        <p:blipFill>
          <a:blip r:embed="rId3">
            <a:alphaModFix/>
          </a:blip>
          <a:stretch>
            <a:fillRect/>
          </a:stretch>
        </p:blipFill>
        <p:spPr>
          <a:xfrm>
            <a:off x="3124425" y="449150"/>
            <a:ext cx="1447575" cy="1447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2"/>
          <p:cNvSpPr txBox="1">
            <a:spLocks noGrp="1"/>
          </p:cNvSpPr>
          <p:nvPr>
            <p:ph type="title"/>
          </p:nvPr>
        </p:nvSpPr>
        <p:spPr>
          <a:xfrm>
            <a:off x="201250" y="528550"/>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Investment Thesis</a:t>
            </a:r>
            <a:endParaRPr/>
          </a:p>
        </p:txBody>
      </p:sp>
      <p:sp>
        <p:nvSpPr>
          <p:cNvPr id="158" name="Google Shape;158;p22"/>
          <p:cNvSpPr txBox="1">
            <a:spLocks noGrp="1"/>
          </p:cNvSpPr>
          <p:nvPr>
            <p:ph type="body" idx="1"/>
          </p:nvPr>
        </p:nvSpPr>
        <p:spPr>
          <a:xfrm>
            <a:off x="311700" y="1329825"/>
            <a:ext cx="8520600" cy="3588600"/>
          </a:xfrm>
          <a:prstGeom prst="rect">
            <a:avLst/>
          </a:prstGeom>
        </p:spPr>
        <p:txBody>
          <a:bodyPr spcFirstLastPara="1" wrap="square" lIns="91425" tIns="91425" rIns="91425" bIns="91425" anchor="t" anchorCtr="0">
            <a:normAutofit fontScale="70000" lnSpcReduction="10000"/>
          </a:bodyPr>
          <a:lstStyle/>
          <a:p>
            <a:pPr marL="0" lvl="0" indent="0" algn="just" rtl="0">
              <a:spcBef>
                <a:spcPts val="0"/>
              </a:spcBef>
              <a:spcAft>
                <a:spcPts val="0"/>
              </a:spcAft>
              <a:buNone/>
            </a:pPr>
            <a:r>
              <a:rPr lang="en"/>
              <a:t>Investment Thesis to Sell CrowdStrike Stock:</a:t>
            </a:r>
            <a:endParaRPr/>
          </a:p>
          <a:p>
            <a:pPr marL="457200" lvl="0" indent="0" algn="just" rtl="0">
              <a:spcBef>
                <a:spcPts val="1200"/>
              </a:spcBef>
              <a:spcAft>
                <a:spcPts val="0"/>
              </a:spcAft>
              <a:buNone/>
            </a:pPr>
            <a:r>
              <a:rPr lang="en"/>
              <a:t>While CrowdStrike has experienced strong growth and established itself as a leader in the cybersecurity market, there are several factors that warrant consideration for a sell recommendation.</a:t>
            </a:r>
            <a:endParaRPr/>
          </a:p>
          <a:p>
            <a:pPr marL="457200" lvl="0" indent="-286385" algn="just" rtl="0">
              <a:spcBef>
                <a:spcPts val="1200"/>
              </a:spcBef>
              <a:spcAft>
                <a:spcPts val="0"/>
              </a:spcAft>
              <a:buSzPct val="100000"/>
              <a:buAutoNum type="arabicPeriod"/>
            </a:pPr>
            <a:r>
              <a:rPr lang="en"/>
              <a:t>Slowing revenue growth: Although CrowdStrike has demonstrated impressive revenue growth in the past, there are indications that the growth rate is slowing down. In the most recent fiscal year, the revenue growth rate was 82%, which is significantly lower compared to previous years. This declaration may be indicative of increased market saturation or intensifying competition.</a:t>
            </a:r>
            <a:endParaRPr/>
          </a:p>
          <a:p>
            <a:pPr marL="457200" lvl="0" indent="-286385" algn="just" rtl="0">
              <a:spcBef>
                <a:spcPts val="0"/>
              </a:spcBef>
              <a:spcAft>
                <a:spcPts val="0"/>
              </a:spcAft>
              <a:buSzPct val="100000"/>
              <a:buAutoNum type="arabicPeriod"/>
            </a:pPr>
            <a:r>
              <a:rPr lang="en"/>
              <a:t>Competitive landscape: The cybersecurity market is highly competitive, with many established players and new entrants constantly emerging. CrowdStrike's dominant market position could be challenged by competitors offering innovative solutions or gaining market share. This could potentially impact the company's growth prospects and market dominance.</a:t>
            </a:r>
            <a:endParaRPr/>
          </a:p>
          <a:p>
            <a:pPr marL="457200" lvl="0" indent="-286385" algn="just" rtl="0">
              <a:spcBef>
                <a:spcPts val="0"/>
              </a:spcBef>
              <a:spcAft>
                <a:spcPts val="0"/>
              </a:spcAft>
              <a:buSzPct val="100000"/>
              <a:buAutoNum type="arabicPeriod"/>
            </a:pPr>
            <a:r>
              <a:rPr lang="en"/>
              <a:t>Valuation concerns: While the growth potential of CrowdStrike is acknowledged, its valuation may already reflect the positive expectations. The stock may be trading at a high multiple compared to its earnings or revenues, which increases the risk of overvaluation. Investors should carefully assess the company's valuation metrics and consider whether the current stock price adequately reflects the future growth potential.</a:t>
            </a:r>
            <a:endParaRPr/>
          </a:p>
          <a:p>
            <a:pPr marL="457200" lvl="0" indent="-286385" algn="just" rtl="0">
              <a:spcBef>
                <a:spcPts val="0"/>
              </a:spcBef>
              <a:spcAft>
                <a:spcPts val="0"/>
              </a:spcAft>
              <a:buSzPct val="100000"/>
              <a:buAutoNum type="arabicPeriod"/>
            </a:pPr>
            <a:r>
              <a:rPr lang="en"/>
              <a:t>Profitability challenges: While CrowdStrike has shown improvements in its financial performance, achieving margin expansion and sustained profitability may prove challenging. As the company continues to scale its operations, there could be increased pressure on profitability due to rising costs, investments in research and development, and competitive pricing pressures.</a:t>
            </a:r>
            <a:endParaRPr/>
          </a:p>
          <a:p>
            <a:pPr marL="457200" lvl="0" indent="-286385" algn="just" rtl="0">
              <a:spcBef>
                <a:spcPts val="0"/>
              </a:spcBef>
              <a:spcAft>
                <a:spcPts val="0"/>
              </a:spcAft>
              <a:buSzPct val="100000"/>
              <a:buAutoNum type="arabicPeriod"/>
            </a:pPr>
            <a:r>
              <a:rPr lang="en"/>
              <a:t>Macroeconomic risks: The cybersecurity industry is not immune to macroeconomic factors that can impact business performance. Economic downturns or changes in government regulations and policies related to cybersecurity could affect the demand for CrowdStrike's services and impact its financial results.</a:t>
            </a:r>
            <a:endParaRPr/>
          </a:p>
          <a:p>
            <a:pPr marL="457200" lvl="0" indent="0" algn="just" rtl="0">
              <a:spcBef>
                <a:spcPts val="1200"/>
              </a:spcBef>
              <a:spcAft>
                <a:spcPts val="1200"/>
              </a:spcAft>
              <a:buNone/>
            </a:pPr>
            <a:r>
              <a:rPr lang="en"/>
              <a:t>Considering these factors, it is prudent to exercise caution and carefully evaluate the investment in CrowdStrike stock. Investors should weigh the potential risks and uncertainties against the company's growth prospects before making any investment decisions.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Financial Snapshot</a:t>
            </a:r>
            <a:endParaRPr/>
          </a:p>
        </p:txBody>
      </p:sp>
      <p:sp>
        <p:nvSpPr>
          <p:cNvPr id="164" name="Google Shape;164;p23"/>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fontScale="62500" lnSpcReduction="20000"/>
          </a:bodyPr>
          <a:lstStyle/>
          <a:p>
            <a:pPr marL="0" lvl="0" indent="0" algn="just" rtl="0">
              <a:spcBef>
                <a:spcPts val="1200"/>
              </a:spcBef>
              <a:spcAft>
                <a:spcPts val="0"/>
              </a:spcAft>
              <a:buNone/>
            </a:pPr>
            <a:r>
              <a:rPr lang="en"/>
              <a:t>The investment thesis for CrowdStrike (NASDAQ: CRWD) is based on the strong growth potential of the company in the rapidly growing cybersecurity market. Here are some key points to consider when evaluating the investment potential of CrowdStrike:</a:t>
            </a:r>
            <a:endParaRPr/>
          </a:p>
          <a:p>
            <a:pPr marL="457200" lvl="0" indent="-272256" algn="just" rtl="0">
              <a:spcBef>
                <a:spcPts val="1200"/>
              </a:spcBef>
              <a:spcAft>
                <a:spcPts val="0"/>
              </a:spcAft>
              <a:buClr>
                <a:srgbClr val="000000"/>
              </a:buClr>
              <a:buSzPct val="84615"/>
              <a:buFont typeface="Arial"/>
              <a:buAutoNum type="arabicPeriod"/>
            </a:pPr>
            <a:r>
              <a:rPr lang="en"/>
              <a:t>Strong revenue growth: CrowdStrike has demonstrated consistent revenue growth in recent years, driven by the increasing demand for cybersecurity solutions. In the fiscal year 2022, the company reported revenue of $1.47 billion, up 82% year-over-year. The company has a strong history of beating revenue estimates, which is a positive indicator for future growth.</a:t>
            </a:r>
            <a:endParaRPr/>
          </a:p>
          <a:p>
            <a:pPr marL="457200" lvl="0" indent="-272256" algn="just" rtl="0">
              <a:spcBef>
                <a:spcPts val="0"/>
              </a:spcBef>
              <a:spcAft>
                <a:spcPts val="0"/>
              </a:spcAft>
              <a:buClr>
                <a:srgbClr val="000000"/>
              </a:buClr>
              <a:buSzPct val="84615"/>
              <a:buFont typeface="Arial"/>
              <a:buAutoNum type="arabicPeriod"/>
            </a:pPr>
            <a:r>
              <a:rPr lang="en"/>
              <a:t>Dominant market position: CrowdStrike is a leader in the endpoint security market, with a strong reputation for innovative technology and high-quality customer service. The company's flagship product, Falcon, is widely recognized as one of the best endpoint security solutions on the market. As the market for cybersecurity solutions continues to grow, CrowdStrike is well-positioned to capture a significant share of the market.</a:t>
            </a:r>
            <a:endParaRPr/>
          </a:p>
          <a:p>
            <a:pPr marL="457200" lvl="0" indent="-272256" algn="just" rtl="0">
              <a:spcBef>
                <a:spcPts val="0"/>
              </a:spcBef>
              <a:spcAft>
                <a:spcPts val="0"/>
              </a:spcAft>
              <a:buClr>
                <a:srgbClr val="000000"/>
              </a:buClr>
              <a:buSzPct val="84615"/>
              <a:buFont typeface="Arial"/>
              <a:buAutoNum type="arabicPeriod"/>
            </a:pPr>
            <a:r>
              <a:rPr lang="en"/>
              <a:t>Growing addressable market: The global cybersecurity market is expected to continue growing rapidly in the coming years, as the threat of cyber attacks increases and businesses become more reliant on digital technology. This presents a significant growth opportunity for CrowdStrike, as the company continues to expand its product offerings and target new customer segments.</a:t>
            </a:r>
            <a:endParaRPr/>
          </a:p>
        </p:txBody>
      </p:sp>
      <p:sp>
        <p:nvSpPr>
          <p:cNvPr id="165" name="Google Shape;165;p23"/>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fontScale="70000" lnSpcReduction="20000"/>
          </a:bodyPr>
          <a:lstStyle/>
          <a:p>
            <a:pPr marL="0" lvl="0" indent="0" algn="just" rtl="0">
              <a:spcBef>
                <a:spcPts val="0"/>
              </a:spcBef>
              <a:spcAft>
                <a:spcPts val="0"/>
              </a:spcAft>
              <a:buNone/>
            </a:pPr>
            <a:r>
              <a:rPr lang="en"/>
              <a:t>4.  Strong financial position: CrowdStrike has a strong balance sheet, with over $2.4 billion in cash and investments as of the end of the fiscal year 2022. This provides the company with ample resources to continue investing in product development and expanding its market reach.</a:t>
            </a:r>
            <a:endParaRPr/>
          </a:p>
          <a:p>
            <a:pPr marL="0" lvl="0" indent="0" algn="just" rtl="0">
              <a:spcBef>
                <a:spcPts val="1200"/>
              </a:spcBef>
              <a:spcAft>
                <a:spcPts val="0"/>
              </a:spcAft>
              <a:buNone/>
            </a:pPr>
            <a:r>
              <a:rPr lang="en"/>
              <a:t>5.  Potential for margin expansion: As CrowdStrike continues to scale its operations, there is potential for the company to achieve economies of scale and expand its profit margins. This could drive a significant upside for the stock over the long term.</a:t>
            </a:r>
            <a:endParaRPr/>
          </a:p>
          <a:p>
            <a:pPr marL="0" lvl="0" indent="0" algn="just" rtl="0">
              <a:spcBef>
                <a:spcPts val="1200"/>
              </a:spcBef>
              <a:spcAft>
                <a:spcPts val="0"/>
              </a:spcAft>
              <a:buNone/>
            </a:pPr>
            <a:r>
              <a:rPr lang="en"/>
              <a:t>Overall, the investment thesis for CrowdStrike is based on the company's strong growth potential in the rapidly expanding cybersecurity market, its dominant market position, and its strong financial position. While the stock may be subject to volatility in the short term, investors with a long-term horizon may benefit from holding shares of this innovative and growing cybersecurity company.</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66" name="Google Shape;166;p23"/>
          <p:cNvPicPr preferRelativeResize="0"/>
          <p:nvPr/>
        </p:nvPicPr>
        <p:blipFill>
          <a:blip r:embed="rId3">
            <a:alphaModFix/>
          </a:blip>
          <a:stretch>
            <a:fillRect/>
          </a:stretch>
        </p:blipFill>
        <p:spPr>
          <a:xfrm>
            <a:off x="128363" y="1308175"/>
            <a:ext cx="8887275" cy="34712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Q4 earnings overview</a:t>
            </a:r>
            <a:endParaRPr/>
          </a:p>
        </p:txBody>
      </p:sp>
      <p:sp>
        <p:nvSpPr>
          <p:cNvPr id="172" name="Google Shape;172;p24"/>
          <p:cNvSpPr txBox="1">
            <a:spLocks noGrp="1"/>
          </p:cNvSpPr>
          <p:nvPr>
            <p:ph type="body" idx="1"/>
          </p:nvPr>
        </p:nvSpPr>
        <p:spPr>
          <a:xfrm>
            <a:off x="311700" y="1370575"/>
            <a:ext cx="8520600" cy="36378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b="1"/>
              <a:t>Solid 4Q beat</a:t>
            </a:r>
            <a:r>
              <a:rPr lang="en"/>
              <a:t> - </a:t>
            </a:r>
            <a:r>
              <a:rPr lang="en">
                <a:highlight>
                  <a:srgbClr val="FFFF00"/>
                </a:highlight>
              </a:rPr>
              <a:t>CRWD 4Q23 revenue and ARR of $637.4mm and $2.56bn respectively</a:t>
            </a:r>
            <a:r>
              <a:rPr lang="en"/>
              <a:t> beat consensus estimates, both coming in ~2% above estimates. The quarter’s non-GAAP operating margin of 15.0% (16% for FY23) was</a:t>
            </a:r>
            <a:endParaRPr/>
          </a:p>
          <a:p>
            <a:pPr marL="0" lvl="0" indent="0" algn="l" rtl="0">
              <a:spcBef>
                <a:spcPts val="0"/>
              </a:spcBef>
              <a:spcAft>
                <a:spcPts val="0"/>
              </a:spcAft>
              <a:buNone/>
            </a:pPr>
            <a:r>
              <a:rPr lang="en"/>
              <a:t>above consensus of 14.8%, while FCF of $209.5 also beat Street estimates. Reported net new ARR of $221.7mm rebounded after a somewhat muted ARR addition of $198.1mm in F3Q23. Performance was aided by contribution from public cloud ARR which reached $244mm in the quarter.</a:t>
            </a:r>
            <a:endParaRPr/>
          </a:p>
          <a:p>
            <a:pPr marL="0" lvl="0" indent="0" algn="l" rtl="0">
              <a:spcBef>
                <a:spcPts val="0"/>
              </a:spcBef>
              <a:spcAft>
                <a:spcPts val="0"/>
              </a:spcAft>
              <a:buNone/>
            </a:pPr>
            <a:endParaRPr/>
          </a:p>
          <a:p>
            <a:pPr marL="0" lvl="0" indent="0" algn="l" rtl="0">
              <a:spcBef>
                <a:spcPts val="0"/>
              </a:spcBef>
              <a:spcAft>
                <a:spcPts val="0"/>
              </a:spcAft>
              <a:buNone/>
            </a:pPr>
            <a:r>
              <a:rPr lang="en" b="1"/>
              <a:t>Guidance remains conservative</a:t>
            </a:r>
            <a:r>
              <a:rPr lang="en"/>
              <a:t> - </a:t>
            </a:r>
            <a:r>
              <a:rPr lang="en">
                <a:highlight>
                  <a:srgbClr val="FFFF00"/>
                </a:highlight>
              </a:rPr>
              <a:t>F1Q24 revenue guidance of $676.6mm at the midpoint was higher than consensus of $662.9mm</a:t>
            </a:r>
            <a:r>
              <a:rPr lang="en"/>
              <a:t>, but the midpoint of FY24 revenue guidance ( $2.985bn) reflected more conservatism. Management reiterated “flat to slightly up” net new ARR guidance for FY24, mostly from expansion deals rather than new logos. Guidance for operating income implied margins of 16.6% at the midpoint, with 30% FCF margins (a benchmark already achieved), in spite of macro challenges expected to continue.</a:t>
            </a:r>
            <a:endParaRPr/>
          </a:p>
          <a:p>
            <a:pPr marL="0" lvl="0" indent="0" algn="l" rtl="0">
              <a:spcBef>
                <a:spcPts val="0"/>
              </a:spcBef>
              <a:spcAft>
                <a:spcPts val="0"/>
              </a:spcAft>
              <a:buNone/>
            </a:pPr>
            <a:endParaRPr/>
          </a:p>
          <a:p>
            <a:pPr marL="0" lvl="0" indent="0" algn="l" rtl="0">
              <a:spcBef>
                <a:spcPts val="0"/>
              </a:spcBef>
              <a:spcAft>
                <a:spcPts val="0"/>
              </a:spcAft>
              <a:buNone/>
            </a:pPr>
            <a:r>
              <a:rPr lang="en" b="1"/>
              <a:t>Metrics highlight efficiency</a:t>
            </a:r>
            <a:r>
              <a:rPr lang="en"/>
              <a:t> - Net dollar retention improved y/y to 125% in the quarter, with a SaaS magic number of 1.1x, and the company continues to maintain the best LTV:CAC within the industry. Module adoption rates were revised to exclude the Falcon Go bundle, resulting in an upward revision of retention rate metrics for previous quarters of this year, by a few points. In the quarter, revenue at the bottom end of the market was surprisingly better, with better channel penetration, in contrast to low end weakness seen in Q3. This also contrasts trends we have seen with other companies across software markets this quarter, which have cited SMB weakness. Net new logo growth was healthy at 41% y/y, with penetration across all regions and markets, while ARR per customer increased for the fourth consecutive quarter by 3.8% y/y, driven by another quarter of better module attach rates.</a:t>
            </a:r>
            <a:endParaRPr/>
          </a:p>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Growth Catalysts</a:t>
            </a:r>
            <a:endParaRPr/>
          </a:p>
        </p:txBody>
      </p:sp>
      <p:sp>
        <p:nvSpPr>
          <p:cNvPr id="178" name="Google Shape;178;p25"/>
          <p:cNvSpPr txBox="1">
            <a:spLocks noGrp="1"/>
          </p:cNvSpPr>
          <p:nvPr>
            <p:ph type="body" idx="1"/>
          </p:nvPr>
        </p:nvSpPr>
        <p:spPr>
          <a:xfrm>
            <a:off x="311700" y="1362800"/>
            <a:ext cx="8520600" cy="34002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
              <a:t>Increasing demand for cybersecurity solutions: The global cybersecurity market is expected to continue growing rapidly in the coming years, as the threat of cyber-attacks increases and businesses become more reliant on digital technology. As a leading provider of endpoint security solutions, CrowdStrike is well-positioned to benefit from this trend.</a:t>
            </a:r>
            <a:endParaRPr/>
          </a:p>
          <a:p>
            <a:pPr marL="0" lvl="0" indent="0" algn="just" rtl="0">
              <a:spcBef>
                <a:spcPts val="1200"/>
              </a:spcBef>
              <a:spcAft>
                <a:spcPts val="0"/>
              </a:spcAft>
              <a:buNone/>
            </a:pPr>
            <a:r>
              <a:rPr lang="en"/>
              <a:t>Expansion into new markets and customer segments: CrowdStrike has been successful in expanding its product offerings and targeting new customer segments, such as small and medium-sized businesses (SMBs) and government agencies. These efforts have the potential to drive significant growth for the company over the long term.</a:t>
            </a:r>
            <a:endParaRPr/>
          </a:p>
          <a:p>
            <a:pPr marL="0" lvl="0" indent="0" algn="just" rtl="0">
              <a:spcBef>
                <a:spcPts val="1200"/>
              </a:spcBef>
              <a:spcAft>
                <a:spcPts val="0"/>
              </a:spcAft>
              <a:buNone/>
            </a:pPr>
            <a:r>
              <a:rPr lang="en"/>
              <a:t>Partnerships and strategic alliances: CrowdStrike has formed strategic partnerships with a number of other companies in the cybersecurity space, including Okta, Google, and AWS. These partnerships help to expand the company's market reach and drive new customer acquisitions.</a:t>
            </a:r>
            <a:endParaRPr/>
          </a:p>
          <a:p>
            <a:pPr marL="0" lvl="0" indent="0" algn="just" rtl="0">
              <a:spcBef>
                <a:spcPts val="1200"/>
              </a:spcBef>
              <a:spcAft>
                <a:spcPts val="0"/>
              </a:spcAft>
              <a:buNone/>
            </a:pPr>
            <a:r>
              <a:rPr lang="en"/>
              <a:t>Innovations in technology: CrowdStrike is known for its innovative technology, which includes the use of artificial intelligence and machine learning to detect and prevent cyber-attacks. The company continues to invest in research and development to stay ahead of emerging threats and maintain its competitive edge in the market.</a:t>
            </a:r>
            <a:endParaRPr/>
          </a:p>
          <a:p>
            <a:pPr marL="0" lvl="0" indent="0" algn="just" rtl="0">
              <a:spcBef>
                <a:spcPts val="1200"/>
              </a:spcBef>
              <a:spcAft>
                <a:spcPts val="1200"/>
              </a:spcAft>
              <a:buNone/>
            </a:pPr>
            <a:r>
              <a:rPr lang="en"/>
              <a:t>Strong customer retention: CrowdStrike has a strong track record of customer satisfaction, with a net retention rate consistently above 120%.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82"/>
        <p:cNvGrpSpPr/>
        <p:nvPr/>
      </p:nvGrpSpPr>
      <p:grpSpPr>
        <a:xfrm>
          <a:off x="0" y="0"/>
          <a:ext cx="0" cy="0"/>
          <a:chOff x="0" y="0"/>
          <a:chExt cx="0" cy="0"/>
        </a:xfrm>
      </p:grpSpPr>
      <p:sp>
        <p:nvSpPr>
          <p:cNvPr id="183" name="Google Shape;183;p26"/>
          <p:cNvSpPr txBox="1">
            <a:spLocks noGrp="1"/>
          </p:cNvSpPr>
          <p:nvPr>
            <p:ph type="body" idx="1"/>
          </p:nvPr>
        </p:nvSpPr>
        <p:spPr>
          <a:xfrm>
            <a:off x="311725" y="1296625"/>
            <a:ext cx="9408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None/>
            </a:pPr>
            <a:r>
              <a:rPr lang="en" sz="1000" b="1"/>
              <a:t>Strength:</a:t>
            </a:r>
            <a:endParaRPr sz="1000"/>
          </a:p>
        </p:txBody>
      </p:sp>
      <p:sp>
        <p:nvSpPr>
          <p:cNvPr id="184" name="Google Shape;184;p2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SWOT Analysis</a:t>
            </a:r>
            <a:endParaRPr/>
          </a:p>
        </p:txBody>
      </p:sp>
      <p:sp>
        <p:nvSpPr>
          <p:cNvPr id="185" name="Google Shape;185;p26"/>
          <p:cNvSpPr txBox="1">
            <a:spLocks noGrp="1"/>
          </p:cNvSpPr>
          <p:nvPr>
            <p:ph type="body" idx="1"/>
          </p:nvPr>
        </p:nvSpPr>
        <p:spPr>
          <a:xfrm>
            <a:off x="75375" y="1590325"/>
            <a:ext cx="3999900" cy="3134100"/>
          </a:xfrm>
          <a:prstGeom prst="rect">
            <a:avLst/>
          </a:prstGeom>
        </p:spPr>
        <p:txBody>
          <a:bodyPr spcFirstLastPara="1" wrap="square" lIns="91425" tIns="91425" rIns="91425" bIns="91425" anchor="t" anchorCtr="0">
            <a:noAutofit/>
          </a:bodyPr>
          <a:lstStyle/>
          <a:p>
            <a:pPr marL="457200" lvl="0" indent="-292100" algn="l" rtl="0">
              <a:lnSpc>
                <a:spcPct val="100000"/>
              </a:lnSpc>
              <a:spcBef>
                <a:spcPts val="0"/>
              </a:spcBef>
              <a:spcAft>
                <a:spcPts val="0"/>
              </a:spcAft>
              <a:buSzPts val="1000"/>
              <a:buChar char="●"/>
            </a:pPr>
            <a:r>
              <a:rPr lang="en" sz="1000"/>
              <a:t>Leading position in the rapidly growing endpoint protection market</a:t>
            </a:r>
            <a:endParaRPr sz="1000"/>
          </a:p>
          <a:p>
            <a:pPr marL="457200" lvl="0" indent="-292100" algn="l" rtl="0">
              <a:lnSpc>
                <a:spcPct val="100000"/>
              </a:lnSpc>
              <a:spcBef>
                <a:spcPts val="0"/>
              </a:spcBef>
              <a:spcAft>
                <a:spcPts val="0"/>
              </a:spcAft>
              <a:buSzPts val="1000"/>
              <a:buChar char="●"/>
            </a:pPr>
            <a:r>
              <a:rPr lang="en" sz="1000"/>
              <a:t>Strong brand recognition and reputation in the cybersecurity industry</a:t>
            </a:r>
            <a:endParaRPr sz="1000"/>
          </a:p>
          <a:p>
            <a:pPr marL="457200" lvl="0" indent="-292100" algn="l" rtl="0">
              <a:lnSpc>
                <a:spcPct val="100000"/>
              </a:lnSpc>
              <a:spcBef>
                <a:spcPts val="0"/>
              </a:spcBef>
              <a:spcAft>
                <a:spcPts val="0"/>
              </a:spcAft>
              <a:buSzPts val="1000"/>
              <a:buChar char="●"/>
            </a:pPr>
            <a:r>
              <a:rPr lang="en" sz="1000"/>
              <a:t>Comprehensive and innovative product portfolio with a competitive advantage</a:t>
            </a:r>
            <a:endParaRPr sz="1000"/>
          </a:p>
          <a:p>
            <a:pPr marL="457200" lvl="0" indent="-292100" algn="l" rtl="0">
              <a:lnSpc>
                <a:spcPct val="100000"/>
              </a:lnSpc>
              <a:spcBef>
                <a:spcPts val="0"/>
              </a:spcBef>
              <a:spcAft>
                <a:spcPts val="0"/>
              </a:spcAft>
              <a:buSzPts val="1000"/>
              <a:buChar char="●"/>
            </a:pPr>
            <a:r>
              <a:rPr lang="en" sz="1000"/>
              <a:t>Large and growing customer base, including many Fortune 500 companies</a:t>
            </a:r>
            <a:endParaRPr sz="1000"/>
          </a:p>
          <a:p>
            <a:pPr marL="457200" lvl="0" indent="-292100" algn="l" rtl="0">
              <a:lnSpc>
                <a:spcPct val="100000"/>
              </a:lnSpc>
              <a:spcBef>
                <a:spcPts val="0"/>
              </a:spcBef>
              <a:spcAft>
                <a:spcPts val="0"/>
              </a:spcAft>
              <a:buSzPts val="1000"/>
              <a:buChar char="●"/>
            </a:pPr>
            <a:r>
              <a:rPr lang="en" sz="1000"/>
              <a:t>Strong financial position with steady revenue growth and profitability</a:t>
            </a:r>
            <a:endParaRPr sz="1000"/>
          </a:p>
          <a:p>
            <a:pPr marL="0" lvl="0" indent="0" algn="l" rtl="0">
              <a:lnSpc>
                <a:spcPct val="100000"/>
              </a:lnSpc>
              <a:spcBef>
                <a:spcPts val="1200"/>
              </a:spcBef>
              <a:spcAft>
                <a:spcPts val="0"/>
              </a:spcAft>
              <a:buNone/>
            </a:pPr>
            <a:endParaRPr sz="1000" b="1"/>
          </a:p>
          <a:p>
            <a:pPr marL="457200" lvl="0" indent="-292100" algn="l" rtl="0">
              <a:lnSpc>
                <a:spcPct val="100000"/>
              </a:lnSpc>
              <a:spcBef>
                <a:spcPts val="1200"/>
              </a:spcBef>
              <a:spcAft>
                <a:spcPts val="0"/>
              </a:spcAft>
              <a:buSzPts val="1000"/>
              <a:buChar char="●"/>
            </a:pPr>
            <a:r>
              <a:rPr lang="en" sz="1000"/>
              <a:t>Dependence on a few key customers for a significant portion of revenue</a:t>
            </a:r>
            <a:endParaRPr sz="1000"/>
          </a:p>
          <a:p>
            <a:pPr marL="457200" lvl="0" indent="-292100" algn="l" rtl="0">
              <a:lnSpc>
                <a:spcPct val="100000"/>
              </a:lnSpc>
              <a:spcBef>
                <a:spcPts val="0"/>
              </a:spcBef>
              <a:spcAft>
                <a:spcPts val="0"/>
              </a:spcAft>
              <a:buSzPts val="1000"/>
              <a:buChar char="●"/>
            </a:pPr>
            <a:r>
              <a:rPr lang="en" sz="1000"/>
              <a:t>Relatively high pricing compared to some competitors Limited presence in some international markets</a:t>
            </a:r>
            <a:endParaRPr sz="1000"/>
          </a:p>
          <a:p>
            <a:pPr marL="457200" lvl="0" indent="-292100" algn="l" rtl="0">
              <a:lnSpc>
                <a:spcPct val="100000"/>
              </a:lnSpc>
              <a:spcBef>
                <a:spcPts val="0"/>
              </a:spcBef>
              <a:spcAft>
                <a:spcPts val="0"/>
              </a:spcAft>
              <a:buSzPts val="1000"/>
              <a:buChar char="●"/>
            </a:pPr>
            <a:r>
              <a:rPr lang="en" sz="1000"/>
              <a:t>Potential for integration issues with other cybersecurity solutions</a:t>
            </a:r>
            <a:endParaRPr sz="1000"/>
          </a:p>
        </p:txBody>
      </p:sp>
      <p:sp>
        <p:nvSpPr>
          <p:cNvPr id="186" name="Google Shape;186;p26"/>
          <p:cNvSpPr txBox="1">
            <a:spLocks noGrp="1"/>
          </p:cNvSpPr>
          <p:nvPr>
            <p:ph type="body" idx="1"/>
          </p:nvPr>
        </p:nvSpPr>
        <p:spPr>
          <a:xfrm>
            <a:off x="5061025" y="1619725"/>
            <a:ext cx="3999900" cy="3721500"/>
          </a:xfrm>
          <a:prstGeom prst="rect">
            <a:avLst/>
          </a:prstGeom>
        </p:spPr>
        <p:txBody>
          <a:bodyPr spcFirstLastPara="1" wrap="square" lIns="91425" tIns="91425" rIns="91425" bIns="91425" anchor="t" anchorCtr="0">
            <a:noAutofit/>
          </a:bodyPr>
          <a:lstStyle/>
          <a:p>
            <a:pPr marL="457200" lvl="0" indent="-292100" algn="l" rtl="0">
              <a:lnSpc>
                <a:spcPct val="100000"/>
              </a:lnSpc>
              <a:spcBef>
                <a:spcPts val="0"/>
              </a:spcBef>
              <a:spcAft>
                <a:spcPts val="0"/>
              </a:spcAft>
              <a:buSzPts val="1000"/>
              <a:buChar char="●"/>
            </a:pPr>
            <a:r>
              <a:rPr lang="en" sz="1000"/>
              <a:t>Growing demand for cloud-based and AI-powered cybersecurity solutions</a:t>
            </a:r>
            <a:endParaRPr sz="1000"/>
          </a:p>
          <a:p>
            <a:pPr marL="457200" lvl="0" indent="-292100" algn="l" rtl="0">
              <a:lnSpc>
                <a:spcPct val="100000"/>
              </a:lnSpc>
              <a:spcBef>
                <a:spcPts val="0"/>
              </a:spcBef>
              <a:spcAft>
                <a:spcPts val="0"/>
              </a:spcAft>
              <a:buSzPts val="1000"/>
              <a:buChar char="●"/>
            </a:pPr>
            <a:r>
              <a:rPr lang="en" sz="1000"/>
              <a:t>Increasing awareness of the need for stronger endpoint protection</a:t>
            </a:r>
            <a:endParaRPr sz="1000"/>
          </a:p>
          <a:p>
            <a:pPr marL="457200" lvl="0" indent="-292100" algn="l" rtl="0">
              <a:lnSpc>
                <a:spcPct val="100000"/>
              </a:lnSpc>
              <a:spcBef>
                <a:spcPts val="0"/>
              </a:spcBef>
              <a:spcAft>
                <a:spcPts val="0"/>
              </a:spcAft>
              <a:buSzPts val="1000"/>
              <a:buChar char="●"/>
            </a:pPr>
            <a:r>
              <a:rPr lang="en" sz="1000"/>
              <a:t>Potential to expand into adjacent markets, such as threat intelligence and incident response</a:t>
            </a:r>
            <a:endParaRPr sz="1000"/>
          </a:p>
          <a:p>
            <a:pPr marL="457200" lvl="0" indent="-292100" algn="l" rtl="0">
              <a:lnSpc>
                <a:spcPct val="100000"/>
              </a:lnSpc>
              <a:spcBef>
                <a:spcPts val="0"/>
              </a:spcBef>
              <a:spcAft>
                <a:spcPts val="0"/>
              </a:spcAft>
              <a:buSzPts val="1000"/>
              <a:buChar char="●"/>
            </a:pPr>
            <a:r>
              <a:rPr lang="en" sz="1000"/>
              <a:t>Growing need for cybersecurity services in emerging markets</a:t>
            </a:r>
            <a:endParaRPr sz="1000"/>
          </a:p>
          <a:p>
            <a:pPr marL="457200" lvl="0" indent="-292100" algn="l" rtl="0">
              <a:lnSpc>
                <a:spcPct val="100000"/>
              </a:lnSpc>
              <a:spcBef>
                <a:spcPts val="0"/>
              </a:spcBef>
              <a:spcAft>
                <a:spcPts val="0"/>
              </a:spcAft>
              <a:buSzPts val="1000"/>
              <a:buChar char="●"/>
            </a:pPr>
            <a:r>
              <a:rPr lang="en" sz="1000"/>
              <a:t>Potential for strategic partnerships and acquisitions to expand product portfolio and customer base</a:t>
            </a:r>
            <a:endParaRPr sz="1000"/>
          </a:p>
          <a:p>
            <a:pPr marL="0" lvl="0" indent="0" algn="l" rtl="0">
              <a:lnSpc>
                <a:spcPct val="100000"/>
              </a:lnSpc>
              <a:spcBef>
                <a:spcPts val="1200"/>
              </a:spcBef>
              <a:spcAft>
                <a:spcPts val="0"/>
              </a:spcAft>
              <a:buNone/>
            </a:pPr>
            <a:endParaRPr sz="1000" b="1"/>
          </a:p>
          <a:p>
            <a:pPr marL="457200" lvl="0" indent="-292100" algn="l" rtl="0">
              <a:lnSpc>
                <a:spcPct val="100000"/>
              </a:lnSpc>
              <a:spcBef>
                <a:spcPts val="1200"/>
              </a:spcBef>
              <a:spcAft>
                <a:spcPts val="0"/>
              </a:spcAft>
              <a:buSzPts val="1000"/>
              <a:buChar char="●"/>
            </a:pPr>
            <a:r>
              <a:rPr lang="en" sz="1000"/>
              <a:t>Intense competition from established players and new entrants in the endpoint protection market</a:t>
            </a:r>
            <a:endParaRPr sz="1000"/>
          </a:p>
          <a:p>
            <a:pPr marL="457200" lvl="0" indent="-292100" algn="l" rtl="0">
              <a:lnSpc>
                <a:spcPct val="100000"/>
              </a:lnSpc>
              <a:spcBef>
                <a:spcPts val="0"/>
              </a:spcBef>
              <a:spcAft>
                <a:spcPts val="0"/>
              </a:spcAft>
              <a:buSzPts val="1000"/>
              <a:buChar char="●"/>
            </a:pPr>
            <a:r>
              <a:rPr lang="en" sz="1000"/>
              <a:t>Increasingly sophisticated and evolving cyber threats and attacks </a:t>
            </a:r>
            <a:endParaRPr sz="1000"/>
          </a:p>
          <a:p>
            <a:pPr marL="457200" lvl="0" indent="-292100" algn="l" rtl="0">
              <a:lnSpc>
                <a:spcPct val="100000"/>
              </a:lnSpc>
              <a:spcBef>
                <a:spcPts val="0"/>
              </a:spcBef>
              <a:spcAft>
                <a:spcPts val="0"/>
              </a:spcAft>
              <a:buSzPts val="1000"/>
              <a:buChar char="●"/>
            </a:pPr>
            <a:r>
              <a:rPr lang="en" sz="1000"/>
              <a:t>Dependence on third-party vendors and suppliers for critical components and services</a:t>
            </a:r>
            <a:endParaRPr sz="1000"/>
          </a:p>
          <a:p>
            <a:pPr marL="457200" lvl="0" indent="-292100" algn="l" rtl="0">
              <a:lnSpc>
                <a:spcPct val="100000"/>
              </a:lnSpc>
              <a:spcBef>
                <a:spcPts val="0"/>
              </a:spcBef>
              <a:spcAft>
                <a:spcPts val="0"/>
              </a:spcAft>
              <a:buSzPts val="1000"/>
              <a:buChar char="●"/>
            </a:pPr>
            <a:r>
              <a:rPr lang="en" sz="1000"/>
              <a:t>Potential for economic downturn or decreased IT spending affecting cybersecurity market growth.</a:t>
            </a:r>
            <a:endParaRPr sz="1000"/>
          </a:p>
        </p:txBody>
      </p:sp>
      <p:sp>
        <p:nvSpPr>
          <p:cNvPr id="187" name="Google Shape;187;p26"/>
          <p:cNvSpPr txBox="1"/>
          <p:nvPr/>
        </p:nvSpPr>
        <p:spPr>
          <a:xfrm>
            <a:off x="311725" y="3270075"/>
            <a:ext cx="859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sz="1000" b="1">
                <a:solidFill>
                  <a:schemeClr val="dk2"/>
                </a:solidFill>
                <a:latin typeface="Roboto"/>
                <a:ea typeface="Roboto"/>
                <a:cs typeface="Roboto"/>
                <a:sym typeface="Roboto"/>
              </a:rPr>
              <a:t>Weakness:</a:t>
            </a:r>
            <a:endParaRPr/>
          </a:p>
        </p:txBody>
      </p:sp>
      <p:sp>
        <p:nvSpPr>
          <p:cNvPr id="188" name="Google Shape;188;p26"/>
          <p:cNvSpPr txBox="1"/>
          <p:nvPr/>
        </p:nvSpPr>
        <p:spPr>
          <a:xfrm>
            <a:off x="5168700" y="1288825"/>
            <a:ext cx="1011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sz="1000" b="1">
                <a:solidFill>
                  <a:schemeClr val="dk2"/>
                </a:solidFill>
                <a:latin typeface="Roboto"/>
                <a:ea typeface="Roboto"/>
                <a:cs typeface="Roboto"/>
                <a:sym typeface="Roboto"/>
              </a:rPr>
              <a:t>Opportunities:</a:t>
            </a:r>
            <a:endParaRPr/>
          </a:p>
        </p:txBody>
      </p:sp>
      <p:sp>
        <p:nvSpPr>
          <p:cNvPr id="189" name="Google Shape;189;p26"/>
          <p:cNvSpPr txBox="1"/>
          <p:nvPr/>
        </p:nvSpPr>
        <p:spPr>
          <a:xfrm>
            <a:off x="5168700" y="3270075"/>
            <a:ext cx="713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sz="1000" b="1">
                <a:solidFill>
                  <a:schemeClr val="dk2"/>
                </a:solidFill>
                <a:latin typeface="Roboto"/>
                <a:ea typeface="Roboto"/>
                <a:cs typeface="Roboto"/>
                <a:sym typeface="Roboto"/>
              </a:rPr>
              <a:t>Threats: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SWOT Analysis</a:t>
            </a:r>
            <a:endParaRPr/>
          </a:p>
        </p:txBody>
      </p:sp>
      <p:grpSp>
        <p:nvGrpSpPr>
          <p:cNvPr id="195" name="Google Shape;195;p27"/>
          <p:cNvGrpSpPr/>
          <p:nvPr/>
        </p:nvGrpSpPr>
        <p:grpSpPr>
          <a:xfrm>
            <a:off x="4603263" y="2969538"/>
            <a:ext cx="3836113" cy="1393525"/>
            <a:chOff x="4597738" y="2856225"/>
            <a:chExt cx="3836113" cy="1393525"/>
          </a:xfrm>
        </p:grpSpPr>
        <p:sp>
          <p:nvSpPr>
            <p:cNvPr id="196" name="Google Shape;196;p27"/>
            <p:cNvSpPr/>
            <p:nvPr/>
          </p:nvSpPr>
          <p:spPr>
            <a:xfrm>
              <a:off x="4597738" y="2856225"/>
              <a:ext cx="1146000" cy="1146000"/>
            </a:xfrm>
            <a:custGeom>
              <a:avLst/>
              <a:gdLst/>
              <a:ahLst/>
              <a:cxnLst/>
              <a:rect l="l" t="t" r="r" b="b"/>
              <a:pathLst>
                <a:path w="45840" h="45840" extrusionOk="0">
                  <a:moveTo>
                    <a:pt x="17431" y="1"/>
                  </a:moveTo>
                  <a:cubicBezTo>
                    <a:pt x="16920" y="9407"/>
                    <a:pt x="9395" y="16932"/>
                    <a:pt x="1" y="17444"/>
                  </a:cubicBezTo>
                  <a:lnTo>
                    <a:pt x="1" y="45840"/>
                  </a:lnTo>
                  <a:cubicBezTo>
                    <a:pt x="12514" y="45578"/>
                    <a:pt x="23825" y="40399"/>
                    <a:pt x="32076" y="32160"/>
                  </a:cubicBezTo>
                  <a:cubicBezTo>
                    <a:pt x="31409" y="30755"/>
                    <a:pt x="31028" y="29183"/>
                    <a:pt x="31028" y="27528"/>
                  </a:cubicBezTo>
                  <a:cubicBezTo>
                    <a:pt x="31028" y="21599"/>
                    <a:pt x="35839" y="16789"/>
                    <a:pt x="41768" y="16789"/>
                  </a:cubicBezTo>
                  <a:cubicBezTo>
                    <a:pt x="41958" y="16789"/>
                    <a:pt x="42149" y="16801"/>
                    <a:pt x="42339" y="16801"/>
                  </a:cubicBezTo>
                  <a:cubicBezTo>
                    <a:pt x="44471" y="11609"/>
                    <a:pt x="45709" y="5942"/>
                    <a:pt x="45840" y="1"/>
                  </a:cubicBezTo>
                  <a:close/>
                </a:path>
              </a:pathLst>
            </a:custGeom>
            <a:solidFill>
              <a:schemeClr val="accent1"/>
            </a:solidFill>
            <a:ln>
              <a:noFill/>
            </a:ln>
          </p:spPr>
          <p:txBody>
            <a:bodyPr spcFirstLastPara="1" wrap="square" lIns="91425" tIns="91425" rIns="182875" bIns="91425" anchor="ctr" anchorCtr="0">
              <a:noAutofit/>
            </a:bodyPr>
            <a:lstStyle/>
            <a:p>
              <a:pPr marL="0" lvl="0" indent="0" algn="ctr" rtl="0">
                <a:spcBef>
                  <a:spcPts val="0"/>
                </a:spcBef>
                <a:spcAft>
                  <a:spcPts val="0"/>
                </a:spcAft>
                <a:buClr>
                  <a:srgbClr val="000000"/>
                </a:buClr>
                <a:buSzPts val="1100"/>
                <a:buFont typeface="Arial"/>
                <a:buNone/>
              </a:pPr>
              <a:r>
                <a:rPr lang="en" sz="3000">
                  <a:solidFill>
                    <a:srgbClr val="FFFFFF"/>
                  </a:solidFill>
                  <a:latin typeface="Fira Sans Extra Condensed Medium"/>
                  <a:ea typeface="Fira Sans Extra Condensed Medium"/>
                  <a:cs typeface="Fira Sans Extra Condensed Medium"/>
                  <a:sym typeface="Fira Sans Extra Condensed Medium"/>
                </a:rPr>
                <a:t>T</a:t>
              </a:r>
              <a:endParaRPr sz="3000">
                <a:solidFill>
                  <a:srgbClr val="FFFFFF"/>
                </a:solidFill>
              </a:endParaRPr>
            </a:p>
          </p:txBody>
        </p:sp>
        <p:sp>
          <p:nvSpPr>
            <p:cNvPr id="197" name="Google Shape;197;p27"/>
            <p:cNvSpPr/>
            <p:nvPr/>
          </p:nvSpPr>
          <p:spPr>
            <a:xfrm>
              <a:off x="5425538" y="3328025"/>
              <a:ext cx="432800" cy="432800"/>
            </a:xfrm>
            <a:custGeom>
              <a:avLst/>
              <a:gdLst/>
              <a:ahLst/>
              <a:cxnLst/>
              <a:rect l="l" t="t" r="r" b="b"/>
              <a:pathLst>
                <a:path w="17312" h="17312" extrusionOk="0">
                  <a:moveTo>
                    <a:pt x="8656" y="0"/>
                  </a:moveTo>
                  <a:cubicBezTo>
                    <a:pt x="3870" y="0"/>
                    <a:pt x="0" y="3870"/>
                    <a:pt x="0" y="8656"/>
                  </a:cubicBezTo>
                  <a:cubicBezTo>
                    <a:pt x="0" y="13442"/>
                    <a:pt x="3870" y="17312"/>
                    <a:pt x="8656" y="17312"/>
                  </a:cubicBezTo>
                  <a:cubicBezTo>
                    <a:pt x="13442" y="17312"/>
                    <a:pt x="17312" y="13442"/>
                    <a:pt x="17312" y="8656"/>
                  </a:cubicBezTo>
                  <a:cubicBezTo>
                    <a:pt x="17312" y="3870"/>
                    <a:pt x="13442" y="0"/>
                    <a:pt x="8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a:off x="5967250" y="3021550"/>
              <a:ext cx="2466600" cy="1228200"/>
            </a:xfrm>
            <a:prstGeom prst="roundRect">
              <a:avLst>
                <a:gd name="adj" fmla="val 765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txBox="1"/>
            <p:nvPr/>
          </p:nvSpPr>
          <p:spPr>
            <a:xfrm>
              <a:off x="6258250" y="3079725"/>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Threats</a:t>
              </a:r>
              <a:endParaRPr sz="170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200" name="Google Shape;200;p27"/>
          <p:cNvGrpSpPr/>
          <p:nvPr/>
        </p:nvGrpSpPr>
        <p:grpSpPr>
          <a:xfrm>
            <a:off x="4603263" y="1524563"/>
            <a:ext cx="3836113" cy="1393800"/>
            <a:chOff x="4597738" y="1411250"/>
            <a:chExt cx="3836113" cy="1393800"/>
          </a:xfrm>
        </p:grpSpPr>
        <p:sp>
          <p:nvSpPr>
            <p:cNvPr id="201" name="Google Shape;201;p27"/>
            <p:cNvSpPr/>
            <p:nvPr/>
          </p:nvSpPr>
          <p:spPr>
            <a:xfrm>
              <a:off x="4597738" y="1658775"/>
              <a:ext cx="1146000" cy="1146275"/>
            </a:xfrm>
            <a:custGeom>
              <a:avLst/>
              <a:gdLst/>
              <a:ahLst/>
              <a:cxnLst/>
              <a:rect l="l" t="t" r="r" b="b"/>
              <a:pathLst>
                <a:path w="45840" h="45851" extrusionOk="0">
                  <a:moveTo>
                    <a:pt x="1" y="0"/>
                  </a:moveTo>
                  <a:lnTo>
                    <a:pt x="1" y="28408"/>
                  </a:lnTo>
                  <a:cubicBezTo>
                    <a:pt x="9395" y="28920"/>
                    <a:pt x="16920" y="36445"/>
                    <a:pt x="17431" y="45851"/>
                  </a:cubicBezTo>
                  <a:lnTo>
                    <a:pt x="45840" y="45851"/>
                  </a:lnTo>
                  <a:cubicBezTo>
                    <a:pt x="45709" y="39910"/>
                    <a:pt x="44471" y="34242"/>
                    <a:pt x="42339" y="29039"/>
                  </a:cubicBezTo>
                  <a:cubicBezTo>
                    <a:pt x="42149" y="29051"/>
                    <a:pt x="41958" y="29063"/>
                    <a:pt x="41768" y="29063"/>
                  </a:cubicBezTo>
                  <a:cubicBezTo>
                    <a:pt x="35839" y="29063"/>
                    <a:pt x="31028" y="24253"/>
                    <a:pt x="31028" y="18324"/>
                  </a:cubicBezTo>
                  <a:cubicBezTo>
                    <a:pt x="31028" y="16669"/>
                    <a:pt x="31409" y="15097"/>
                    <a:pt x="32076" y="13692"/>
                  </a:cubicBezTo>
                  <a:cubicBezTo>
                    <a:pt x="23825" y="5453"/>
                    <a:pt x="12514" y="274"/>
                    <a:pt x="1" y="0"/>
                  </a:cubicBezTo>
                  <a:close/>
                </a:path>
              </a:pathLst>
            </a:custGeom>
            <a:solidFill>
              <a:schemeClr val="lt2"/>
            </a:solidFill>
            <a:ln>
              <a:noFill/>
            </a:ln>
          </p:spPr>
          <p:txBody>
            <a:bodyPr spcFirstLastPara="1" wrap="square" lIns="91425" tIns="91425" rIns="182875" bIns="91425" anchor="ctr" anchorCtr="0">
              <a:noAutofit/>
            </a:bodyPr>
            <a:lstStyle/>
            <a:p>
              <a:pPr marL="0" lvl="0" indent="0" algn="ctr" rtl="0">
                <a:spcBef>
                  <a:spcPts val="0"/>
                </a:spcBef>
                <a:spcAft>
                  <a:spcPts val="0"/>
                </a:spcAft>
                <a:buClr>
                  <a:srgbClr val="000000"/>
                </a:buClr>
                <a:buSzPts val="1100"/>
                <a:buFont typeface="Arial"/>
                <a:buNone/>
              </a:pPr>
              <a:r>
                <a:rPr lang="en" sz="3000">
                  <a:solidFill>
                    <a:srgbClr val="FFFFFF"/>
                  </a:solidFill>
                  <a:latin typeface="Fira Sans Extra Condensed Medium"/>
                  <a:ea typeface="Fira Sans Extra Condensed Medium"/>
                  <a:cs typeface="Fira Sans Extra Condensed Medium"/>
                  <a:sym typeface="Fira Sans Extra Condensed Medium"/>
                </a:rPr>
                <a:t>W</a:t>
              </a:r>
              <a:endParaRPr sz="3000">
                <a:solidFill>
                  <a:srgbClr val="FFFFFF"/>
                </a:solidFill>
              </a:endParaRPr>
            </a:p>
          </p:txBody>
        </p:sp>
        <p:sp>
          <p:nvSpPr>
            <p:cNvPr id="202" name="Google Shape;202;p27"/>
            <p:cNvSpPr/>
            <p:nvPr/>
          </p:nvSpPr>
          <p:spPr>
            <a:xfrm>
              <a:off x="5425538" y="1900475"/>
              <a:ext cx="432800" cy="432800"/>
            </a:xfrm>
            <a:custGeom>
              <a:avLst/>
              <a:gdLst/>
              <a:ahLst/>
              <a:cxnLst/>
              <a:rect l="l" t="t" r="r" b="b"/>
              <a:pathLst>
                <a:path w="17312" h="17312" extrusionOk="0">
                  <a:moveTo>
                    <a:pt x="8656" y="0"/>
                  </a:moveTo>
                  <a:cubicBezTo>
                    <a:pt x="3870" y="0"/>
                    <a:pt x="0" y="3870"/>
                    <a:pt x="0" y="8656"/>
                  </a:cubicBezTo>
                  <a:cubicBezTo>
                    <a:pt x="0" y="13442"/>
                    <a:pt x="3870" y="17312"/>
                    <a:pt x="8656" y="17312"/>
                  </a:cubicBezTo>
                  <a:cubicBezTo>
                    <a:pt x="13442" y="17312"/>
                    <a:pt x="17312" y="13442"/>
                    <a:pt x="17312" y="8656"/>
                  </a:cubicBezTo>
                  <a:cubicBezTo>
                    <a:pt x="17312" y="3870"/>
                    <a:pt x="13442" y="0"/>
                    <a:pt x="8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5967250" y="1411250"/>
              <a:ext cx="2466600" cy="1228200"/>
            </a:xfrm>
            <a:prstGeom prst="roundRect">
              <a:avLst>
                <a:gd name="adj" fmla="val 765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txBox="1"/>
            <p:nvPr/>
          </p:nvSpPr>
          <p:spPr>
            <a:xfrm>
              <a:off x="6258250" y="1469425"/>
              <a:ext cx="1884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Weaknesses</a:t>
              </a:r>
              <a:endParaRPr sz="170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205" name="Google Shape;205;p27"/>
          <p:cNvGrpSpPr/>
          <p:nvPr/>
        </p:nvGrpSpPr>
        <p:grpSpPr>
          <a:xfrm>
            <a:off x="704663" y="2969538"/>
            <a:ext cx="3847125" cy="1487738"/>
            <a:chOff x="699138" y="2856225"/>
            <a:chExt cx="3847125" cy="1487738"/>
          </a:xfrm>
        </p:grpSpPr>
        <p:sp>
          <p:nvSpPr>
            <p:cNvPr id="206" name="Google Shape;206;p27"/>
            <p:cNvSpPr/>
            <p:nvPr/>
          </p:nvSpPr>
          <p:spPr>
            <a:xfrm>
              <a:off x="3400263" y="2856225"/>
              <a:ext cx="1146000" cy="1146000"/>
            </a:xfrm>
            <a:custGeom>
              <a:avLst/>
              <a:gdLst/>
              <a:ahLst/>
              <a:cxnLst/>
              <a:rect l="l" t="t" r="r" b="b"/>
              <a:pathLst>
                <a:path w="45840" h="45840" extrusionOk="0">
                  <a:moveTo>
                    <a:pt x="1" y="1"/>
                  </a:moveTo>
                  <a:cubicBezTo>
                    <a:pt x="132" y="5942"/>
                    <a:pt x="1358" y="11609"/>
                    <a:pt x="3501" y="16801"/>
                  </a:cubicBezTo>
                  <a:cubicBezTo>
                    <a:pt x="3692" y="16801"/>
                    <a:pt x="3882" y="16789"/>
                    <a:pt x="4073" y="16789"/>
                  </a:cubicBezTo>
                  <a:cubicBezTo>
                    <a:pt x="10002" y="16789"/>
                    <a:pt x="14800" y="21599"/>
                    <a:pt x="14800" y="27528"/>
                  </a:cubicBezTo>
                  <a:cubicBezTo>
                    <a:pt x="14800" y="29183"/>
                    <a:pt x="14431" y="30755"/>
                    <a:pt x="13753" y="32160"/>
                  </a:cubicBezTo>
                  <a:cubicBezTo>
                    <a:pt x="22016" y="40399"/>
                    <a:pt x="33326" y="45578"/>
                    <a:pt x="45840" y="45840"/>
                  </a:cubicBezTo>
                  <a:lnTo>
                    <a:pt x="45840" y="17444"/>
                  </a:lnTo>
                  <a:cubicBezTo>
                    <a:pt x="36446" y="16932"/>
                    <a:pt x="28909" y="9407"/>
                    <a:pt x="28397" y="1"/>
                  </a:cubicBezTo>
                  <a:close/>
                </a:path>
              </a:pathLst>
            </a:custGeom>
            <a:solidFill>
              <a:schemeClr val="lt2"/>
            </a:solidFill>
            <a:ln>
              <a:noFill/>
            </a:ln>
          </p:spPr>
          <p:txBody>
            <a:bodyPr spcFirstLastPara="1" wrap="square" lIns="18287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a:solidFill>
                    <a:srgbClr val="FFFFFF"/>
                  </a:solidFill>
                  <a:latin typeface="Fira Sans Extra Condensed Medium"/>
                  <a:ea typeface="Fira Sans Extra Condensed Medium"/>
                  <a:cs typeface="Fira Sans Extra Condensed Medium"/>
                  <a:sym typeface="Fira Sans Extra Condensed Medium"/>
                </a:rPr>
                <a:t>O</a:t>
              </a:r>
              <a:endParaRPr sz="3000">
                <a:solidFill>
                  <a:srgbClr val="FFFFFF"/>
                </a:solidFill>
              </a:endParaRPr>
            </a:p>
          </p:txBody>
        </p:sp>
        <p:sp>
          <p:nvSpPr>
            <p:cNvPr id="207" name="Google Shape;207;p27"/>
            <p:cNvSpPr/>
            <p:nvPr/>
          </p:nvSpPr>
          <p:spPr>
            <a:xfrm>
              <a:off x="3285663" y="3328025"/>
              <a:ext cx="432825" cy="432800"/>
            </a:xfrm>
            <a:custGeom>
              <a:avLst/>
              <a:gdLst/>
              <a:ahLst/>
              <a:cxnLst/>
              <a:rect l="l" t="t" r="r" b="b"/>
              <a:pathLst>
                <a:path w="17313" h="17312" extrusionOk="0">
                  <a:moveTo>
                    <a:pt x="8657" y="0"/>
                  </a:moveTo>
                  <a:cubicBezTo>
                    <a:pt x="3871" y="0"/>
                    <a:pt x="1" y="3870"/>
                    <a:pt x="1" y="8656"/>
                  </a:cubicBezTo>
                  <a:cubicBezTo>
                    <a:pt x="1" y="13442"/>
                    <a:pt x="3871" y="17312"/>
                    <a:pt x="8657" y="17312"/>
                  </a:cubicBezTo>
                  <a:cubicBezTo>
                    <a:pt x="13431" y="17312"/>
                    <a:pt x="17313" y="13442"/>
                    <a:pt x="17313" y="8656"/>
                  </a:cubicBezTo>
                  <a:cubicBezTo>
                    <a:pt x="17313" y="3870"/>
                    <a:pt x="13431" y="0"/>
                    <a:pt x="8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27"/>
            <p:cNvGrpSpPr/>
            <p:nvPr/>
          </p:nvGrpSpPr>
          <p:grpSpPr>
            <a:xfrm>
              <a:off x="699138" y="3021550"/>
              <a:ext cx="2466600" cy="1322413"/>
              <a:chOff x="699138" y="2945350"/>
              <a:chExt cx="2466600" cy="1322413"/>
            </a:xfrm>
          </p:grpSpPr>
          <p:sp>
            <p:nvSpPr>
              <p:cNvPr id="209" name="Google Shape;209;p27"/>
              <p:cNvSpPr/>
              <p:nvPr/>
            </p:nvSpPr>
            <p:spPr>
              <a:xfrm>
                <a:off x="699138" y="2945350"/>
                <a:ext cx="2466600" cy="1228200"/>
              </a:xfrm>
              <a:prstGeom prst="roundRect">
                <a:avLst>
                  <a:gd name="adj" fmla="val 765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27"/>
              <p:cNvGrpSpPr/>
              <p:nvPr/>
            </p:nvGrpSpPr>
            <p:grpSpPr>
              <a:xfrm>
                <a:off x="911900" y="3003525"/>
                <a:ext cx="1994425" cy="1264238"/>
                <a:chOff x="911900" y="3003525"/>
                <a:chExt cx="1994425" cy="1264238"/>
              </a:xfrm>
            </p:grpSpPr>
            <p:sp>
              <p:nvSpPr>
                <p:cNvPr id="211" name="Google Shape;211;p27"/>
                <p:cNvSpPr txBox="1"/>
                <p:nvPr/>
              </p:nvSpPr>
              <p:spPr>
                <a:xfrm>
                  <a:off x="1021725" y="3003525"/>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Opportunities</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212" name="Google Shape;212;p27"/>
                <p:cNvSpPr txBox="1"/>
                <p:nvPr/>
              </p:nvSpPr>
              <p:spPr>
                <a:xfrm>
                  <a:off x="911900" y="3502763"/>
                  <a:ext cx="1994400" cy="765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Resilient Demand</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Rapidly Expanding TAM</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AI Advancement and Adoption</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endParaRPr sz="1050">
                    <a:solidFill>
                      <a:srgbClr val="434343"/>
                    </a:solidFill>
                    <a:latin typeface="Roboto"/>
                    <a:ea typeface="Roboto"/>
                    <a:cs typeface="Roboto"/>
                    <a:sym typeface="Roboto"/>
                  </a:endParaRPr>
                </a:p>
              </p:txBody>
            </p:sp>
          </p:grpSp>
        </p:grpSp>
      </p:grpSp>
      <p:grpSp>
        <p:nvGrpSpPr>
          <p:cNvPr id="213" name="Google Shape;213;p27"/>
          <p:cNvGrpSpPr/>
          <p:nvPr/>
        </p:nvGrpSpPr>
        <p:grpSpPr>
          <a:xfrm>
            <a:off x="704663" y="1524563"/>
            <a:ext cx="3847125" cy="1393800"/>
            <a:chOff x="699138" y="1411250"/>
            <a:chExt cx="3847125" cy="1393800"/>
          </a:xfrm>
        </p:grpSpPr>
        <p:sp>
          <p:nvSpPr>
            <p:cNvPr id="214" name="Google Shape;214;p27"/>
            <p:cNvSpPr/>
            <p:nvPr/>
          </p:nvSpPr>
          <p:spPr>
            <a:xfrm>
              <a:off x="3400263" y="1658775"/>
              <a:ext cx="1146000" cy="1146275"/>
            </a:xfrm>
            <a:custGeom>
              <a:avLst/>
              <a:gdLst/>
              <a:ahLst/>
              <a:cxnLst/>
              <a:rect l="l" t="t" r="r" b="b"/>
              <a:pathLst>
                <a:path w="45840" h="45851" extrusionOk="0">
                  <a:moveTo>
                    <a:pt x="45840" y="0"/>
                  </a:moveTo>
                  <a:cubicBezTo>
                    <a:pt x="33315" y="274"/>
                    <a:pt x="22016" y="5453"/>
                    <a:pt x="13753" y="13692"/>
                  </a:cubicBezTo>
                  <a:cubicBezTo>
                    <a:pt x="14431" y="15097"/>
                    <a:pt x="14800" y="16669"/>
                    <a:pt x="14800" y="18324"/>
                  </a:cubicBezTo>
                  <a:cubicBezTo>
                    <a:pt x="14800" y="24253"/>
                    <a:pt x="10002" y="29063"/>
                    <a:pt x="4073" y="29063"/>
                  </a:cubicBezTo>
                  <a:cubicBezTo>
                    <a:pt x="3882" y="29063"/>
                    <a:pt x="3692" y="29051"/>
                    <a:pt x="3501" y="29039"/>
                  </a:cubicBezTo>
                  <a:cubicBezTo>
                    <a:pt x="1358" y="34242"/>
                    <a:pt x="132" y="39910"/>
                    <a:pt x="1" y="45851"/>
                  </a:cubicBezTo>
                  <a:lnTo>
                    <a:pt x="28397" y="45851"/>
                  </a:lnTo>
                  <a:cubicBezTo>
                    <a:pt x="28909" y="36445"/>
                    <a:pt x="36446" y="28920"/>
                    <a:pt x="45840" y="28408"/>
                  </a:cubicBezTo>
                  <a:lnTo>
                    <a:pt x="45840" y="0"/>
                  </a:lnTo>
                  <a:close/>
                </a:path>
              </a:pathLst>
            </a:custGeom>
            <a:solidFill>
              <a:schemeClr val="accent1"/>
            </a:solidFill>
            <a:ln>
              <a:noFill/>
            </a:ln>
          </p:spPr>
          <p:txBody>
            <a:bodyPr spcFirstLastPara="1" wrap="square" lIns="18287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a:solidFill>
                    <a:srgbClr val="FFFFFF"/>
                  </a:solidFill>
                  <a:latin typeface="Fira Sans Extra Condensed Medium"/>
                  <a:ea typeface="Fira Sans Extra Condensed Medium"/>
                  <a:cs typeface="Fira Sans Extra Condensed Medium"/>
                  <a:sym typeface="Fira Sans Extra Condensed Medium"/>
                </a:rPr>
                <a:t>S</a:t>
              </a:r>
              <a:endParaRPr sz="3000">
                <a:solidFill>
                  <a:srgbClr val="FFFFFF"/>
                </a:solidFill>
              </a:endParaRPr>
            </a:p>
          </p:txBody>
        </p:sp>
        <p:sp>
          <p:nvSpPr>
            <p:cNvPr id="215" name="Google Shape;215;p27"/>
            <p:cNvSpPr/>
            <p:nvPr/>
          </p:nvSpPr>
          <p:spPr>
            <a:xfrm>
              <a:off x="3285663" y="1900475"/>
              <a:ext cx="432825" cy="432800"/>
            </a:xfrm>
            <a:custGeom>
              <a:avLst/>
              <a:gdLst/>
              <a:ahLst/>
              <a:cxnLst/>
              <a:rect l="l" t="t" r="r" b="b"/>
              <a:pathLst>
                <a:path w="17313" h="17312" extrusionOk="0">
                  <a:moveTo>
                    <a:pt x="8657" y="0"/>
                  </a:moveTo>
                  <a:cubicBezTo>
                    <a:pt x="3871" y="0"/>
                    <a:pt x="1" y="3870"/>
                    <a:pt x="1" y="8656"/>
                  </a:cubicBezTo>
                  <a:cubicBezTo>
                    <a:pt x="1" y="13442"/>
                    <a:pt x="3871" y="17312"/>
                    <a:pt x="8657" y="17312"/>
                  </a:cubicBezTo>
                  <a:cubicBezTo>
                    <a:pt x="13431" y="17312"/>
                    <a:pt x="17313" y="13442"/>
                    <a:pt x="17313" y="8656"/>
                  </a:cubicBezTo>
                  <a:cubicBezTo>
                    <a:pt x="17313" y="3870"/>
                    <a:pt x="13431" y="0"/>
                    <a:pt x="8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27"/>
            <p:cNvGrpSpPr/>
            <p:nvPr/>
          </p:nvGrpSpPr>
          <p:grpSpPr>
            <a:xfrm>
              <a:off x="699138" y="1411250"/>
              <a:ext cx="2466600" cy="1237511"/>
              <a:chOff x="699138" y="1335050"/>
              <a:chExt cx="2466600" cy="1237511"/>
            </a:xfrm>
          </p:grpSpPr>
          <p:sp>
            <p:nvSpPr>
              <p:cNvPr id="217" name="Google Shape;217;p27"/>
              <p:cNvSpPr/>
              <p:nvPr/>
            </p:nvSpPr>
            <p:spPr>
              <a:xfrm>
                <a:off x="699138" y="1335050"/>
                <a:ext cx="2466600" cy="1228200"/>
              </a:xfrm>
              <a:prstGeom prst="roundRect">
                <a:avLst>
                  <a:gd name="adj" fmla="val 765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7"/>
              <p:cNvGrpSpPr/>
              <p:nvPr/>
            </p:nvGrpSpPr>
            <p:grpSpPr>
              <a:xfrm>
                <a:off x="1021725" y="1392800"/>
                <a:ext cx="1884600" cy="1179761"/>
                <a:chOff x="1021725" y="1392800"/>
                <a:chExt cx="1884600" cy="1179761"/>
              </a:xfrm>
            </p:grpSpPr>
            <p:sp>
              <p:nvSpPr>
                <p:cNvPr id="219" name="Google Shape;219;p27"/>
                <p:cNvSpPr txBox="1"/>
                <p:nvPr/>
              </p:nvSpPr>
              <p:spPr>
                <a:xfrm>
                  <a:off x="1021725" y="1740061"/>
                  <a:ext cx="1884600" cy="8325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Industry Leader</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Rapidly Growing Client Base</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Consistent Profitability</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r>
                    <a:rPr lang="en" sz="1050">
                      <a:solidFill>
                        <a:srgbClr val="434343"/>
                      </a:solidFill>
                      <a:latin typeface="Roboto"/>
                      <a:ea typeface="Roboto"/>
                      <a:cs typeface="Roboto"/>
                      <a:sym typeface="Roboto"/>
                    </a:rPr>
                    <a:t>Resilient Business Model</a:t>
                  </a:r>
                  <a:endParaRPr sz="1050">
                    <a:solidFill>
                      <a:srgbClr val="434343"/>
                    </a:solidFill>
                    <a:latin typeface="Roboto"/>
                    <a:ea typeface="Roboto"/>
                    <a:cs typeface="Roboto"/>
                    <a:sym typeface="Roboto"/>
                  </a:endParaRPr>
                </a:p>
              </p:txBody>
            </p:sp>
            <p:sp>
              <p:nvSpPr>
                <p:cNvPr id="220" name="Google Shape;220;p27"/>
                <p:cNvSpPr txBox="1"/>
                <p:nvPr/>
              </p:nvSpPr>
              <p:spPr>
                <a:xfrm>
                  <a:off x="1021725" y="1392800"/>
                  <a:ext cx="18846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Strengths</a:t>
                  </a:r>
                  <a:endParaRPr sz="1700">
                    <a:solidFill>
                      <a:srgbClr val="434343"/>
                    </a:solidFill>
                    <a:latin typeface="Fira Sans Extra Condensed Medium"/>
                    <a:ea typeface="Fira Sans Extra Condensed Medium"/>
                    <a:cs typeface="Fira Sans Extra Condensed Medium"/>
                    <a:sym typeface="Fira Sans Extra Condensed Medium"/>
                  </a:endParaRPr>
                </a:p>
              </p:txBody>
            </p:sp>
          </p:grpSp>
        </p:grpSp>
      </p:grpSp>
      <p:sp>
        <p:nvSpPr>
          <p:cNvPr id="221" name="Google Shape;221;p27"/>
          <p:cNvSpPr/>
          <p:nvPr/>
        </p:nvSpPr>
        <p:spPr>
          <a:xfrm>
            <a:off x="5527788" y="2119438"/>
            <a:ext cx="239350" cy="221475"/>
          </a:xfrm>
          <a:custGeom>
            <a:avLst/>
            <a:gdLst/>
            <a:ahLst/>
            <a:cxnLst/>
            <a:rect l="l" t="t" r="r" b="b"/>
            <a:pathLst>
              <a:path w="9574" h="8859" extrusionOk="0">
                <a:moveTo>
                  <a:pt x="4418" y="1"/>
                </a:moveTo>
                <a:cubicBezTo>
                  <a:pt x="4203" y="1"/>
                  <a:pt x="4037" y="167"/>
                  <a:pt x="4037" y="370"/>
                </a:cubicBezTo>
                <a:lnTo>
                  <a:pt x="4037" y="882"/>
                </a:lnTo>
                <a:cubicBezTo>
                  <a:pt x="4037" y="1084"/>
                  <a:pt x="4203" y="1251"/>
                  <a:pt x="4418" y="1251"/>
                </a:cubicBezTo>
                <a:cubicBezTo>
                  <a:pt x="4620" y="1251"/>
                  <a:pt x="4787" y="1084"/>
                  <a:pt x="4787" y="882"/>
                </a:cubicBezTo>
                <a:lnTo>
                  <a:pt x="4787" y="370"/>
                </a:lnTo>
                <a:cubicBezTo>
                  <a:pt x="4787" y="167"/>
                  <a:pt x="4620" y="1"/>
                  <a:pt x="4418" y="1"/>
                </a:cubicBezTo>
                <a:close/>
                <a:moveTo>
                  <a:pt x="1572" y="1179"/>
                </a:moveTo>
                <a:cubicBezTo>
                  <a:pt x="1477" y="1179"/>
                  <a:pt x="1382" y="1215"/>
                  <a:pt x="1310" y="1287"/>
                </a:cubicBezTo>
                <a:cubicBezTo>
                  <a:pt x="1155" y="1429"/>
                  <a:pt x="1155" y="1668"/>
                  <a:pt x="1310" y="1810"/>
                </a:cubicBezTo>
                <a:lnTo>
                  <a:pt x="1667" y="2168"/>
                </a:lnTo>
                <a:cubicBezTo>
                  <a:pt x="1739" y="2239"/>
                  <a:pt x="1834" y="2287"/>
                  <a:pt x="1929" y="2287"/>
                </a:cubicBezTo>
                <a:cubicBezTo>
                  <a:pt x="2025" y="2287"/>
                  <a:pt x="2120" y="2239"/>
                  <a:pt x="2191" y="2168"/>
                </a:cubicBezTo>
                <a:cubicBezTo>
                  <a:pt x="2334" y="2025"/>
                  <a:pt x="2334" y="1787"/>
                  <a:pt x="2191" y="1644"/>
                </a:cubicBezTo>
                <a:lnTo>
                  <a:pt x="1834" y="1287"/>
                </a:lnTo>
                <a:cubicBezTo>
                  <a:pt x="1763" y="1215"/>
                  <a:pt x="1667" y="1179"/>
                  <a:pt x="1572" y="1179"/>
                </a:cubicBezTo>
                <a:close/>
                <a:moveTo>
                  <a:pt x="370" y="4037"/>
                </a:moveTo>
                <a:cubicBezTo>
                  <a:pt x="167" y="4037"/>
                  <a:pt x="1" y="4204"/>
                  <a:pt x="1" y="4406"/>
                </a:cubicBezTo>
                <a:cubicBezTo>
                  <a:pt x="1" y="4620"/>
                  <a:pt x="167" y="4787"/>
                  <a:pt x="370" y="4787"/>
                </a:cubicBezTo>
                <a:lnTo>
                  <a:pt x="882" y="4787"/>
                </a:lnTo>
                <a:cubicBezTo>
                  <a:pt x="1084" y="4787"/>
                  <a:pt x="1251" y="4620"/>
                  <a:pt x="1251" y="4406"/>
                </a:cubicBezTo>
                <a:cubicBezTo>
                  <a:pt x="1251" y="4204"/>
                  <a:pt x="1084" y="4037"/>
                  <a:pt x="882" y="4037"/>
                </a:cubicBezTo>
                <a:close/>
                <a:moveTo>
                  <a:pt x="5632" y="2858"/>
                </a:moveTo>
                <a:cubicBezTo>
                  <a:pt x="6085" y="3215"/>
                  <a:pt x="6370" y="3775"/>
                  <a:pt x="6370" y="4394"/>
                </a:cubicBezTo>
                <a:cubicBezTo>
                  <a:pt x="6370" y="5013"/>
                  <a:pt x="6085" y="5561"/>
                  <a:pt x="5632" y="5930"/>
                </a:cubicBezTo>
                <a:cubicBezTo>
                  <a:pt x="5192" y="5561"/>
                  <a:pt x="4894" y="5013"/>
                  <a:pt x="4894" y="4394"/>
                </a:cubicBezTo>
                <a:cubicBezTo>
                  <a:pt x="4894" y="3775"/>
                  <a:pt x="5192" y="3215"/>
                  <a:pt x="5632" y="2858"/>
                </a:cubicBezTo>
                <a:close/>
                <a:moveTo>
                  <a:pt x="4418" y="2430"/>
                </a:moveTo>
                <a:cubicBezTo>
                  <a:pt x="4584" y="2430"/>
                  <a:pt x="4763" y="2453"/>
                  <a:pt x="4930" y="2501"/>
                </a:cubicBezTo>
                <a:cubicBezTo>
                  <a:pt x="4442" y="2989"/>
                  <a:pt x="4156" y="3656"/>
                  <a:pt x="4156" y="4394"/>
                </a:cubicBezTo>
                <a:cubicBezTo>
                  <a:pt x="4156" y="5132"/>
                  <a:pt x="4442" y="5799"/>
                  <a:pt x="4930" y="6287"/>
                </a:cubicBezTo>
                <a:cubicBezTo>
                  <a:pt x="4763" y="6335"/>
                  <a:pt x="4584" y="6359"/>
                  <a:pt x="4418" y="6359"/>
                </a:cubicBezTo>
                <a:cubicBezTo>
                  <a:pt x="3334" y="6359"/>
                  <a:pt x="2453" y="5478"/>
                  <a:pt x="2453" y="4394"/>
                </a:cubicBezTo>
                <a:cubicBezTo>
                  <a:pt x="2453" y="3311"/>
                  <a:pt x="3334" y="2430"/>
                  <a:pt x="4418" y="2430"/>
                </a:cubicBezTo>
                <a:close/>
                <a:moveTo>
                  <a:pt x="4418" y="1680"/>
                </a:moveTo>
                <a:cubicBezTo>
                  <a:pt x="2918" y="1680"/>
                  <a:pt x="1703" y="2894"/>
                  <a:pt x="1703" y="4394"/>
                </a:cubicBezTo>
                <a:cubicBezTo>
                  <a:pt x="1703" y="5882"/>
                  <a:pt x="2918" y="7109"/>
                  <a:pt x="4418" y="7109"/>
                </a:cubicBezTo>
                <a:cubicBezTo>
                  <a:pt x="4858" y="7109"/>
                  <a:pt x="5263" y="7002"/>
                  <a:pt x="5632" y="6811"/>
                </a:cubicBezTo>
                <a:cubicBezTo>
                  <a:pt x="6001" y="7002"/>
                  <a:pt x="6418" y="7109"/>
                  <a:pt x="6859" y="7109"/>
                </a:cubicBezTo>
                <a:cubicBezTo>
                  <a:pt x="7192" y="7109"/>
                  <a:pt x="7513" y="7049"/>
                  <a:pt x="7811" y="6930"/>
                </a:cubicBezTo>
                <a:cubicBezTo>
                  <a:pt x="8013" y="6859"/>
                  <a:pt x="8109" y="6644"/>
                  <a:pt x="8037" y="6454"/>
                </a:cubicBezTo>
                <a:cubicBezTo>
                  <a:pt x="7982" y="6297"/>
                  <a:pt x="7833" y="6204"/>
                  <a:pt x="7680" y="6204"/>
                </a:cubicBezTo>
                <a:cubicBezTo>
                  <a:pt x="7636" y="6204"/>
                  <a:pt x="7592" y="6212"/>
                  <a:pt x="7549" y="6228"/>
                </a:cubicBezTo>
                <a:cubicBezTo>
                  <a:pt x="7335" y="6311"/>
                  <a:pt x="7097" y="6359"/>
                  <a:pt x="6859" y="6359"/>
                </a:cubicBezTo>
                <a:cubicBezTo>
                  <a:pt x="6680" y="6359"/>
                  <a:pt x="6513" y="6335"/>
                  <a:pt x="6347" y="6287"/>
                </a:cubicBezTo>
                <a:cubicBezTo>
                  <a:pt x="6823" y="5799"/>
                  <a:pt x="7120" y="5132"/>
                  <a:pt x="7120" y="4394"/>
                </a:cubicBezTo>
                <a:cubicBezTo>
                  <a:pt x="7120" y="3656"/>
                  <a:pt x="6823" y="2989"/>
                  <a:pt x="6347" y="2501"/>
                </a:cubicBezTo>
                <a:cubicBezTo>
                  <a:pt x="6513" y="2453"/>
                  <a:pt x="6680" y="2430"/>
                  <a:pt x="6859" y="2430"/>
                </a:cubicBezTo>
                <a:cubicBezTo>
                  <a:pt x="7942" y="2430"/>
                  <a:pt x="8823" y="3311"/>
                  <a:pt x="8823" y="4394"/>
                </a:cubicBezTo>
                <a:cubicBezTo>
                  <a:pt x="8823" y="4656"/>
                  <a:pt x="8775" y="4918"/>
                  <a:pt x="8668" y="5156"/>
                </a:cubicBezTo>
                <a:cubicBezTo>
                  <a:pt x="8585" y="5347"/>
                  <a:pt x="8680" y="5573"/>
                  <a:pt x="8859" y="5656"/>
                </a:cubicBezTo>
                <a:cubicBezTo>
                  <a:pt x="8904" y="5673"/>
                  <a:pt x="8952" y="5682"/>
                  <a:pt x="8999" y="5682"/>
                </a:cubicBezTo>
                <a:cubicBezTo>
                  <a:pt x="9149" y="5682"/>
                  <a:pt x="9295" y="5599"/>
                  <a:pt x="9359" y="5454"/>
                </a:cubicBezTo>
                <a:cubicBezTo>
                  <a:pt x="9502" y="5120"/>
                  <a:pt x="9573" y="4763"/>
                  <a:pt x="9573" y="4394"/>
                </a:cubicBezTo>
                <a:cubicBezTo>
                  <a:pt x="9573" y="2894"/>
                  <a:pt x="8359" y="1680"/>
                  <a:pt x="6859" y="1680"/>
                </a:cubicBezTo>
                <a:cubicBezTo>
                  <a:pt x="6418" y="1680"/>
                  <a:pt x="6001" y="1787"/>
                  <a:pt x="5632" y="1977"/>
                </a:cubicBezTo>
                <a:cubicBezTo>
                  <a:pt x="5263" y="1787"/>
                  <a:pt x="4858" y="1680"/>
                  <a:pt x="4418" y="1680"/>
                </a:cubicBezTo>
                <a:close/>
                <a:moveTo>
                  <a:pt x="1929" y="6502"/>
                </a:moveTo>
                <a:cubicBezTo>
                  <a:pt x="1834" y="6502"/>
                  <a:pt x="1739" y="6537"/>
                  <a:pt x="1667" y="6609"/>
                </a:cubicBezTo>
                <a:lnTo>
                  <a:pt x="1310" y="6966"/>
                </a:lnTo>
                <a:cubicBezTo>
                  <a:pt x="1155" y="7121"/>
                  <a:pt x="1155" y="7347"/>
                  <a:pt x="1310" y="7502"/>
                </a:cubicBezTo>
                <a:cubicBezTo>
                  <a:pt x="1382" y="7573"/>
                  <a:pt x="1477" y="7609"/>
                  <a:pt x="1572" y="7609"/>
                </a:cubicBezTo>
                <a:cubicBezTo>
                  <a:pt x="1667" y="7609"/>
                  <a:pt x="1763" y="7573"/>
                  <a:pt x="1834" y="7502"/>
                </a:cubicBezTo>
                <a:lnTo>
                  <a:pt x="2191" y="7144"/>
                </a:lnTo>
                <a:cubicBezTo>
                  <a:pt x="2334" y="7002"/>
                  <a:pt x="2334" y="6763"/>
                  <a:pt x="2191" y="6609"/>
                </a:cubicBezTo>
                <a:cubicBezTo>
                  <a:pt x="2120" y="6537"/>
                  <a:pt x="2025" y="6502"/>
                  <a:pt x="1929" y="6502"/>
                </a:cubicBezTo>
                <a:close/>
                <a:moveTo>
                  <a:pt x="4418" y="7609"/>
                </a:moveTo>
                <a:cubicBezTo>
                  <a:pt x="4203" y="7609"/>
                  <a:pt x="4037" y="7775"/>
                  <a:pt x="4037" y="7978"/>
                </a:cubicBezTo>
                <a:lnTo>
                  <a:pt x="4037" y="8490"/>
                </a:lnTo>
                <a:cubicBezTo>
                  <a:pt x="4037" y="8692"/>
                  <a:pt x="4203" y="8859"/>
                  <a:pt x="4418" y="8859"/>
                </a:cubicBezTo>
                <a:cubicBezTo>
                  <a:pt x="4620" y="8859"/>
                  <a:pt x="4787" y="8692"/>
                  <a:pt x="4787" y="8490"/>
                </a:cubicBezTo>
                <a:lnTo>
                  <a:pt x="4787" y="7978"/>
                </a:lnTo>
                <a:cubicBezTo>
                  <a:pt x="4787" y="7775"/>
                  <a:pt x="4620" y="7609"/>
                  <a:pt x="4418" y="76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27"/>
          <p:cNvGrpSpPr/>
          <p:nvPr/>
        </p:nvGrpSpPr>
        <p:grpSpPr>
          <a:xfrm>
            <a:off x="3424263" y="3576163"/>
            <a:ext cx="166700" cy="165525"/>
            <a:chOff x="3418738" y="3462850"/>
            <a:chExt cx="166700" cy="165525"/>
          </a:xfrm>
        </p:grpSpPr>
        <p:sp>
          <p:nvSpPr>
            <p:cNvPr id="223" name="Google Shape;223;p27"/>
            <p:cNvSpPr/>
            <p:nvPr/>
          </p:nvSpPr>
          <p:spPr>
            <a:xfrm>
              <a:off x="3418738" y="3462850"/>
              <a:ext cx="166700" cy="94400"/>
            </a:xfrm>
            <a:custGeom>
              <a:avLst/>
              <a:gdLst/>
              <a:ahLst/>
              <a:cxnLst/>
              <a:rect l="l" t="t" r="r" b="b"/>
              <a:pathLst>
                <a:path w="6668" h="3776" extrusionOk="0">
                  <a:moveTo>
                    <a:pt x="4310" y="394"/>
                  </a:moveTo>
                  <a:lnTo>
                    <a:pt x="4310" y="1180"/>
                  </a:lnTo>
                  <a:lnTo>
                    <a:pt x="2358" y="1180"/>
                  </a:lnTo>
                  <a:lnTo>
                    <a:pt x="2358" y="394"/>
                  </a:lnTo>
                  <a:close/>
                  <a:moveTo>
                    <a:pt x="2155" y="1"/>
                  </a:moveTo>
                  <a:cubicBezTo>
                    <a:pt x="2048" y="1"/>
                    <a:pt x="1965" y="84"/>
                    <a:pt x="1965" y="203"/>
                  </a:cubicBezTo>
                  <a:lnTo>
                    <a:pt x="1965" y="1180"/>
                  </a:lnTo>
                  <a:lnTo>
                    <a:pt x="1179" y="1180"/>
                  </a:lnTo>
                  <a:lnTo>
                    <a:pt x="1179" y="787"/>
                  </a:lnTo>
                  <a:cubicBezTo>
                    <a:pt x="1179" y="679"/>
                    <a:pt x="1095" y="584"/>
                    <a:pt x="988" y="584"/>
                  </a:cubicBezTo>
                  <a:cubicBezTo>
                    <a:pt x="881" y="584"/>
                    <a:pt x="786" y="679"/>
                    <a:pt x="786" y="787"/>
                  </a:cubicBezTo>
                  <a:lnTo>
                    <a:pt x="786" y="1180"/>
                  </a:lnTo>
                  <a:lnTo>
                    <a:pt x="191" y="1180"/>
                  </a:lnTo>
                  <a:cubicBezTo>
                    <a:pt x="83" y="1180"/>
                    <a:pt x="0" y="1263"/>
                    <a:pt x="0" y="1370"/>
                  </a:cubicBezTo>
                  <a:lnTo>
                    <a:pt x="0" y="2680"/>
                  </a:lnTo>
                  <a:lnTo>
                    <a:pt x="3334" y="3775"/>
                  </a:lnTo>
                  <a:lnTo>
                    <a:pt x="6668" y="2680"/>
                  </a:lnTo>
                  <a:lnTo>
                    <a:pt x="6668" y="1370"/>
                  </a:lnTo>
                  <a:cubicBezTo>
                    <a:pt x="6668" y="1263"/>
                    <a:pt x="6584" y="1180"/>
                    <a:pt x="6465" y="1180"/>
                  </a:cubicBezTo>
                  <a:lnTo>
                    <a:pt x="5870" y="1180"/>
                  </a:lnTo>
                  <a:lnTo>
                    <a:pt x="5870" y="787"/>
                  </a:lnTo>
                  <a:cubicBezTo>
                    <a:pt x="5870" y="679"/>
                    <a:pt x="5787" y="584"/>
                    <a:pt x="5679" y="584"/>
                  </a:cubicBezTo>
                  <a:cubicBezTo>
                    <a:pt x="5572" y="584"/>
                    <a:pt x="5477" y="679"/>
                    <a:pt x="5477" y="787"/>
                  </a:cubicBezTo>
                  <a:lnTo>
                    <a:pt x="5477" y="1180"/>
                  </a:lnTo>
                  <a:lnTo>
                    <a:pt x="4703" y="1180"/>
                  </a:lnTo>
                  <a:lnTo>
                    <a:pt x="4703" y="203"/>
                  </a:lnTo>
                  <a:cubicBezTo>
                    <a:pt x="4703" y="84"/>
                    <a:pt x="4608" y="1"/>
                    <a:pt x="4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3418738" y="3538750"/>
              <a:ext cx="166700" cy="89625"/>
            </a:xfrm>
            <a:custGeom>
              <a:avLst/>
              <a:gdLst/>
              <a:ahLst/>
              <a:cxnLst/>
              <a:rect l="l" t="t" r="r" b="b"/>
              <a:pathLst>
                <a:path w="6668" h="3585" extrusionOk="0">
                  <a:moveTo>
                    <a:pt x="0" y="1"/>
                  </a:moveTo>
                  <a:lnTo>
                    <a:pt x="0" y="3394"/>
                  </a:lnTo>
                  <a:cubicBezTo>
                    <a:pt x="0" y="3501"/>
                    <a:pt x="83" y="3585"/>
                    <a:pt x="191" y="3585"/>
                  </a:cubicBezTo>
                  <a:lnTo>
                    <a:pt x="6465" y="3585"/>
                  </a:lnTo>
                  <a:cubicBezTo>
                    <a:pt x="6584" y="3585"/>
                    <a:pt x="6668" y="3501"/>
                    <a:pt x="6668" y="3394"/>
                  </a:cubicBezTo>
                  <a:lnTo>
                    <a:pt x="6668" y="1"/>
                  </a:lnTo>
                  <a:lnTo>
                    <a:pt x="3298" y="10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7"/>
          <p:cNvGrpSpPr/>
          <p:nvPr/>
        </p:nvGrpSpPr>
        <p:grpSpPr>
          <a:xfrm>
            <a:off x="3371563" y="2185213"/>
            <a:ext cx="271775" cy="89925"/>
            <a:chOff x="3366038" y="2071900"/>
            <a:chExt cx="271775" cy="89925"/>
          </a:xfrm>
        </p:grpSpPr>
        <p:sp>
          <p:nvSpPr>
            <p:cNvPr id="226" name="Google Shape;226;p27"/>
            <p:cNvSpPr/>
            <p:nvPr/>
          </p:nvSpPr>
          <p:spPr>
            <a:xfrm>
              <a:off x="3366038" y="2109125"/>
              <a:ext cx="271775" cy="15500"/>
            </a:xfrm>
            <a:custGeom>
              <a:avLst/>
              <a:gdLst/>
              <a:ahLst/>
              <a:cxnLst/>
              <a:rect l="l" t="t" r="r" b="b"/>
              <a:pathLst>
                <a:path w="10871" h="620" extrusionOk="0">
                  <a:moveTo>
                    <a:pt x="1" y="0"/>
                  </a:moveTo>
                  <a:lnTo>
                    <a:pt x="1" y="619"/>
                  </a:lnTo>
                  <a:lnTo>
                    <a:pt x="10871" y="619"/>
                  </a:lnTo>
                  <a:lnTo>
                    <a:pt x="10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3382413" y="2071900"/>
              <a:ext cx="32175" cy="89925"/>
            </a:xfrm>
            <a:custGeom>
              <a:avLst/>
              <a:gdLst/>
              <a:ahLst/>
              <a:cxnLst/>
              <a:rect l="l" t="t" r="r" b="b"/>
              <a:pathLst>
                <a:path w="1287" h="3597" extrusionOk="0">
                  <a:moveTo>
                    <a:pt x="1" y="1"/>
                  </a:moveTo>
                  <a:lnTo>
                    <a:pt x="1" y="3597"/>
                  </a:lnTo>
                  <a:lnTo>
                    <a:pt x="1286" y="3597"/>
                  </a:lnTo>
                  <a:lnTo>
                    <a:pt x="1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3589588" y="2071900"/>
              <a:ext cx="32175" cy="89925"/>
            </a:xfrm>
            <a:custGeom>
              <a:avLst/>
              <a:gdLst/>
              <a:ahLst/>
              <a:cxnLst/>
              <a:rect l="l" t="t" r="r" b="b"/>
              <a:pathLst>
                <a:path w="1287" h="3597" extrusionOk="0">
                  <a:moveTo>
                    <a:pt x="0" y="1"/>
                  </a:moveTo>
                  <a:lnTo>
                    <a:pt x="0" y="3597"/>
                  </a:lnTo>
                  <a:lnTo>
                    <a:pt x="1286" y="3597"/>
                  </a:lnTo>
                  <a:lnTo>
                    <a:pt x="1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3376163" y="2090950"/>
              <a:ext cx="20550" cy="51825"/>
            </a:xfrm>
            <a:custGeom>
              <a:avLst/>
              <a:gdLst/>
              <a:ahLst/>
              <a:cxnLst/>
              <a:rect l="l" t="t" r="r" b="b"/>
              <a:pathLst>
                <a:path w="822" h="2073" extrusionOk="0">
                  <a:moveTo>
                    <a:pt x="0" y="1"/>
                  </a:moveTo>
                  <a:lnTo>
                    <a:pt x="0" y="2073"/>
                  </a:lnTo>
                  <a:lnTo>
                    <a:pt x="822" y="2073"/>
                  </a:lnTo>
                  <a:lnTo>
                    <a:pt x="8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3607138" y="2090950"/>
              <a:ext cx="20575" cy="51825"/>
            </a:xfrm>
            <a:custGeom>
              <a:avLst/>
              <a:gdLst/>
              <a:ahLst/>
              <a:cxnLst/>
              <a:rect l="l" t="t" r="r" b="b"/>
              <a:pathLst>
                <a:path w="823" h="2073" extrusionOk="0">
                  <a:moveTo>
                    <a:pt x="1" y="1"/>
                  </a:moveTo>
                  <a:lnTo>
                    <a:pt x="1" y="2073"/>
                  </a:lnTo>
                  <a:lnTo>
                    <a:pt x="822" y="2073"/>
                  </a:lnTo>
                  <a:lnTo>
                    <a:pt x="8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7"/>
          <p:cNvGrpSpPr/>
          <p:nvPr/>
        </p:nvGrpSpPr>
        <p:grpSpPr>
          <a:xfrm>
            <a:off x="5555463" y="3522888"/>
            <a:ext cx="163150" cy="233975"/>
            <a:chOff x="5549938" y="3409575"/>
            <a:chExt cx="163150" cy="233975"/>
          </a:xfrm>
        </p:grpSpPr>
        <p:sp>
          <p:nvSpPr>
            <p:cNvPr id="232" name="Google Shape;232;p27"/>
            <p:cNvSpPr/>
            <p:nvPr/>
          </p:nvSpPr>
          <p:spPr>
            <a:xfrm>
              <a:off x="5549938" y="3480725"/>
              <a:ext cx="163150" cy="162825"/>
            </a:xfrm>
            <a:custGeom>
              <a:avLst/>
              <a:gdLst/>
              <a:ahLst/>
              <a:cxnLst/>
              <a:rect l="l" t="t" r="r" b="b"/>
              <a:pathLst>
                <a:path w="6526" h="6513" extrusionOk="0">
                  <a:moveTo>
                    <a:pt x="3263" y="0"/>
                  </a:moveTo>
                  <a:cubicBezTo>
                    <a:pt x="1465" y="0"/>
                    <a:pt x="1" y="1453"/>
                    <a:pt x="1" y="3251"/>
                  </a:cubicBezTo>
                  <a:cubicBezTo>
                    <a:pt x="1" y="5048"/>
                    <a:pt x="1465" y="6513"/>
                    <a:pt x="3263" y="6513"/>
                  </a:cubicBezTo>
                  <a:cubicBezTo>
                    <a:pt x="5061" y="6513"/>
                    <a:pt x="6525" y="5048"/>
                    <a:pt x="6525" y="3251"/>
                  </a:cubicBezTo>
                  <a:cubicBezTo>
                    <a:pt x="6525" y="1453"/>
                    <a:pt x="5061" y="0"/>
                    <a:pt x="3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5603513" y="3460475"/>
              <a:ext cx="56000" cy="39625"/>
            </a:xfrm>
            <a:custGeom>
              <a:avLst/>
              <a:gdLst/>
              <a:ahLst/>
              <a:cxnLst/>
              <a:rect l="l" t="t" r="r" b="b"/>
              <a:pathLst>
                <a:path w="2240" h="1585" extrusionOk="0">
                  <a:moveTo>
                    <a:pt x="251" y="1"/>
                  </a:moveTo>
                  <a:cubicBezTo>
                    <a:pt x="108" y="1"/>
                    <a:pt x="1" y="120"/>
                    <a:pt x="1" y="251"/>
                  </a:cubicBezTo>
                  <a:lnTo>
                    <a:pt x="1" y="1584"/>
                  </a:lnTo>
                  <a:lnTo>
                    <a:pt x="2239" y="1584"/>
                  </a:lnTo>
                  <a:lnTo>
                    <a:pt x="2239" y="251"/>
                  </a:lnTo>
                  <a:cubicBezTo>
                    <a:pt x="2239" y="120"/>
                    <a:pt x="2132" y="1"/>
                    <a:pt x="1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5626738" y="3409575"/>
              <a:ext cx="74150" cy="42600"/>
            </a:xfrm>
            <a:custGeom>
              <a:avLst/>
              <a:gdLst/>
              <a:ahLst/>
              <a:cxnLst/>
              <a:rect l="l" t="t" r="r" b="b"/>
              <a:pathLst>
                <a:path w="2966" h="1704" extrusionOk="0">
                  <a:moveTo>
                    <a:pt x="703" y="1"/>
                  </a:moveTo>
                  <a:cubicBezTo>
                    <a:pt x="310" y="1"/>
                    <a:pt x="1" y="310"/>
                    <a:pt x="1" y="703"/>
                  </a:cubicBezTo>
                  <a:lnTo>
                    <a:pt x="1" y="1703"/>
                  </a:lnTo>
                  <a:lnTo>
                    <a:pt x="394" y="1703"/>
                  </a:lnTo>
                  <a:lnTo>
                    <a:pt x="394" y="703"/>
                  </a:lnTo>
                  <a:cubicBezTo>
                    <a:pt x="394" y="536"/>
                    <a:pt x="536" y="393"/>
                    <a:pt x="703" y="393"/>
                  </a:cubicBezTo>
                  <a:lnTo>
                    <a:pt x="1120" y="393"/>
                  </a:lnTo>
                  <a:cubicBezTo>
                    <a:pt x="1298" y="393"/>
                    <a:pt x="1441" y="536"/>
                    <a:pt x="1441" y="703"/>
                  </a:cubicBezTo>
                  <a:cubicBezTo>
                    <a:pt x="1441" y="1096"/>
                    <a:pt x="1763" y="1417"/>
                    <a:pt x="2144" y="1417"/>
                  </a:cubicBezTo>
                  <a:lnTo>
                    <a:pt x="2775" y="1417"/>
                  </a:lnTo>
                  <a:cubicBezTo>
                    <a:pt x="2882" y="1417"/>
                    <a:pt x="2965" y="1334"/>
                    <a:pt x="2965" y="1215"/>
                  </a:cubicBezTo>
                  <a:cubicBezTo>
                    <a:pt x="2965" y="1108"/>
                    <a:pt x="2882" y="1025"/>
                    <a:pt x="2775" y="1025"/>
                  </a:cubicBezTo>
                  <a:lnTo>
                    <a:pt x="2144" y="1025"/>
                  </a:lnTo>
                  <a:cubicBezTo>
                    <a:pt x="1977" y="1025"/>
                    <a:pt x="1834" y="882"/>
                    <a:pt x="1834" y="703"/>
                  </a:cubicBezTo>
                  <a:cubicBezTo>
                    <a:pt x="1834" y="310"/>
                    <a:pt x="1513"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7"/>
          <p:cNvSpPr txBox="1"/>
          <p:nvPr/>
        </p:nvSpPr>
        <p:spPr>
          <a:xfrm>
            <a:off x="6243100" y="2011913"/>
            <a:ext cx="1994400" cy="623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Limited International Presence</a:t>
            </a:r>
            <a:endParaRPr sz="1050">
              <a:solidFill>
                <a:srgbClr val="434343"/>
              </a:solidFill>
              <a:latin typeface="Roboto"/>
              <a:ea typeface="Roboto"/>
              <a:cs typeface="Roboto"/>
              <a:sym typeface="Roboto"/>
            </a:endParaRPr>
          </a:p>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High Pricing </a:t>
            </a:r>
            <a:endParaRPr sz="1050">
              <a:solidFill>
                <a:srgbClr val="434343"/>
              </a:solidFill>
              <a:latin typeface="Roboto"/>
              <a:ea typeface="Roboto"/>
              <a:cs typeface="Roboto"/>
              <a:sym typeface="Roboto"/>
            </a:endParaRPr>
          </a:p>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Integration Issues</a:t>
            </a:r>
            <a:endParaRPr sz="1050">
              <a:solidFill>
                <a:srgbClr val="434343"/>
              </a:solidFill>
              <a:latin typeface="Roboto"/>
              <a:ea typeface="Roboto"/>
              <a:cs typeface="Roboto"/>
              <a:sym typeface="Roboto"/>
            </a:endParaRPr>
          </a:p>
          <a:p>
            <a:pPr marL="0" lvl="0" indent="0" algn="r" rtl="0">
              <a:lnSpc>
                <a:spcPct val="115000"/>
              </a:lnSpc>
              <a:spcBef>
                <a:spcPts val="0"/>
              </a:spcBef>
              <a:spcAft>
                <a:spcPts val="0"/>
              </a:spcAft>
              <a:buNone/>
            </a:pPr>
            <a:endParaRPr sz="1050">
              <a:solidFill>
                <a:srgbClr val="434343"/>
              </a:solidFill>
              <a:latin typeface="Roboto"/>
              <a:ea typeface="Roboto"/>
              <a:cs typeface="Roboto"/>
              <a:sym typeface="Roboto"/>
            </a:endParaRPr>
          </a:p>
        </p:txBody>
      </p:sp>
      <p:sp>
        <p:nvSpPr>
          <p:cNvPr id="236" name="Google Shape;236;p27"/>
          <p:cNvSpPr txBox="1"/>
          <p:nvPr/>
        </p:nvSpPr>
        <p:spPr>
          <a:xfrm>
            <a:off x="6243100" y="3522900"/>
            <a:ext cx="1994400" cy="765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Increasing Competition</a:t>
            </a:r>
            <a:endParaRPr sz="1050">
              <a:solidFill>
                <a:srgbClr val="434343"/>
              </a:solidFill>
              <a:latin typeface="Roboto"/>
              <a:ea typeface="Roboto"/>
              <a:cs typeface="Roboto"/>
              <a:sym typeface="Roboto"/>
            </a:endParaRPr>
          </a:p>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Sophisticated Cyber Threats</a:t>
            </a:r>
            <a:endParaRPr sz="1050">
              <a:solidFill>
                <a:srgbClr val="434343"/>
              </a:solidFill>
              <a:latin typeface="Roboto"/>
              <a:ea typeface="Roboto"/>
              <a:cs typeface="Roboto"/>
              <a:sym typeface="Roboto"/>
            </a:endParaRPr>
          </a:p>
          <a:p>
            <a:pPr marL="0" lvl="0" indent="0" algn="l" rtl="0">
              <a:lnSpc>
                <a:spcPct val="115000"/>
              </a:lnSpc>
              <a:spcBef>
                <a:spcPts val="0"/>
              </a:spcBef>
              <a:spcAft>
                <a:spcPts val="0"/>
              </a:spcAft>
              <a:buNone/>
            </a:pPr>
            <a:r>
              <a:rPr lang="en" sz="1050">
                <a:solidFill>
                  <a:srgbClr val="434343"/>
                </a:solidFill>
                <a:latin typeface="Roboto"/>
                <a:ea typeface="Roboto"/>
                <a:cs typeface="Roboto"/>
                <a:sym typeface="Roboto"/>
              </a:rPr>
              <a:t>Product Dependence</a:t>
            </a:r>
            <a:endParaRPr sz="1050">
              <a:solidFill>
                <a:srgbClr val="434343"/>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8"/>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Competitor Analysis</a:t>
            </a:r>
            <a:endParaRPr/>
          </a:p>
        </p:txBody>
      </p:sp>
      <p:sp>
        <p:nvSpPr>
          <p:cNvPr id="242" name="Google Shape;242;p28"/>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43" name="Google Shape;243;p28"/>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44" name="Google Shape;244;p28"/>
          <p:cNvPicPr preferRelativeResize="0"/>
          <p:nvPr/>
        </p:nvPicPr>
        <p:blipFill>
          <a:blip r:embed="rId3">
            <a:alphaModFix/>
          </a:blip>
          <a:stretch>
            <a:fillRect/>
          </a:stretch>
        </p:blipFill>
        <p:spPr>
          <a:xfrm>
            <a:off x="5112350" y="1318225"/>
            <a:ext cx="3767874" cy="3767874"/>
          </a:xfrm>
          <a:prstGeom prst="rect">
            <a:avLst/>
          </a:prstGeom>
          <a:noFill/>
          <a:ln>
            <a:noFill/>
          </a:ln>
        </p:spPr>
      </p:pic>
      <p:pic>
        <p:nvPicPr>
          <p:cNvPr id="245" name="Google Shape;245;p28"/>
          <p:cNvPicPr preferRelativeResize="0"/>
          <p:nvPr/>
        </p:nvPicPr>
        <p:blipFill>
          <a:blip r:embed="rId4">
            <a:alphaModFix/>
          </a:blip>
          <a:stretch>
            <a:fillRect/>
          </a:stretch>
        </p:blipFill>
        <p:spPr>
          <a:xfrm>
            <a:off x="320700" y="1318225"/>
            <a:ext cx="3654601" cy="37678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9"/>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Risks and Mitigants</a:t>
            </a:r>
            <a:endParaRPr/>
          </a:p>
        </p:txBody>
      </p:sp>
      <p:grpSp>
        <p:nvGrpSpPr>
          <p:cNvPr id="251" name="Google Shape;251;p29"/>
          <p:cNvGrpSpPr/>
          <p:nvPr/>
        </p:nvGrpSpPr>
        <p:grpSpPr>
          <a:xfrm>
            <a:off x="407693" y="3517701"/>
            <a:ext cx="8328653" cy="930179"/>
            <a:chOff x="1593000" y="2322568"/>
            <a:chExt cx="5957975" cy="643500"/>
          </a:xfrm>
        </p:grpSpPr>
        <p:sp>
          <p:nvSpPr>
            <p:cNvPr id="252" name="Google Shape;252;p2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flipH="1">
              <a:off x="2283025" y="2322575"/>
              <a:ext cx="1844400" cy="64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rot="-5400000">
              <a:off x="3501574" y="1934671"/>
              <a:ext cx="643356" cy="1419149"/>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50">
                  <a:solidFill>
                    <a:srgbClr val="FFFFFF"/>
                  </a:solidFill>
                  <a:latin typeface="Roboto Medium"/>
                  <a:ea typeface="Roboto Medium"/>
                  <a:cs typeface="Roboto Medium"/>
                  <a:sym typeface="Roboto Medium"/>
                </a:rPr>
                <a:t>Potential for economic downturn or decreased IT spending affecting cybersecurity market growth</a:t>
              </a:r>
              <a:endParaRPr sz="1150">
                <a:solidFill>
                  <a:srgbClr val="FFFFFF"/>
                </a:solidFill>
                <a:latin typeface="Roboto"/>
                <a:ea typeface="Roboto"/>
                <a:cs typeface="Roboto"/>
                <a:sym typeface="Roboto"/>
              </a:endParaRPr>
            </a:p>
          </p:txBody>
        </p:sp>
        <p:sp>
          <p:nvSpPr>
            <p:cNvPr id="256" name="Google Shape;256;p2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1593000" y="2322575"/>
              <a:ext cx="690000" cy="642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grpSp>
      <p:grpSp>
        <p:nvGrpSpPr>
          <p:cNvPr id="258" name="Google Shape;258;p29"/>
          <p:cNvGrpSpPr/>
          <p:nvPr/>
        </p:nvGrpSpPr>
        <p:grpSpPr>
          <a:xfrm>
            <a:off x="407693" y="2570737"/>
            <a:ext cx="8328653" cy="930179"/>
            <a:chOff x="1593000" y="2322568"/>
            <a:chExt cx="5957975" cy="643500"/>
          </a:xfrm>
        </p:grpSpPr>
        <p:sp>
          <p:nvSpPr>
            <p:cNvPr id="259" name="Google Shape;259;p2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flipH="1">
              <a:off x="2283025" y="2322575"/>
              <a:ext cx="1844400" cy="64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rot="-5400000">
              <a:off x="3501574" y="1934671"/>
              <a:ext cx="643356" cy="1419149"/>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50">
                  <a:solidFill>
                    <a:srgbClr val="FFFFFF"/>
                  </a:solidFill>
                  <a:latin typeface="Roboto Medium"/>
                  <a:ea typeface="Roboto Medium"/>
                  <a:cs typeface="Roboto Medium"/>
                  <a:sym typeface="Roboto Medium"/>
                </a:rPr>
                <a:t>Increasing competition from established players and new entrants in the endpoint protection market</a:t>
              </a:r>
              <a:endParaRPr sz="1150">
                <a:solidFill>
                  <a:srgbClr val="FFFFFF"/>
                </a:solidFill>
                <a:latin typeface="Roboto"/>
                <a:ea typeface="Roboto"/>
                <a:cs typeface="Roboto"/>
                <a:sym typeface="Roboto"/>
              </a:endParaRPr>
            </a:p>
          </p:txBody>
        </p:sp>
        <p:sp>
          <p:nvSpPr>
            <p:cNvPr id="263" name="Google Shape;263;p2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1593000" y="2322575"/>
              <a:ext cx="690000" cy="642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grpSp>
      <p:grpSp>
        <p:nvGrpSpPr>
          <p:cNvPr id="265" name="Google Shape;265;p29"/>
          <p:cNvGrpSpPr/>
          <p:nvPr/>
        </p:nvGrpSpPr>
        <p:grpSpPr>
          <a:xfrm>
            <a:off x="407693" y="1623760"/>
            <a:ext cx="8365161" cy="930179"/>
            <a:chOff x="1593000" y="2322568"/>
            <a:chExt cx="5984091" cy="643500"/>
          </a:xfrm>
        </p:grpSpPr>
        <p:sp>
          <p:nvSpPr>
            <p:cNvPr id="266" name="Google Shape;266;p2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flipH="1">
              <a:off x="2283025" y="2322575"/>
              <a:ext cx="1844400" cy="64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rot="-5400000">
              <a:off x="3501574" y="1934671"/>
              <a:ext cx="643356" cy="1419149"/>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2342629" y="2399956"/>
              <a:ext cx="19980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50">
                  <a:solidFill>
                    <a:srgbClr val="FFFFFF"/>
                  </a:solidFill>
                  <a:latin typeface="Roboto Medium"/>
                  <a:ea typeface="Roboto Medium"/>
                  <a:cs typeface="Roboto Medium"/>
                  <a:sym typeface="Roboto Medium"/>
                </a:rPr>
                <a:t>Risks associated with managing CrowdStrike’s rapid growth</a:t>
              </a:r>
              <a:endParaRPr sz="1150">
                <a:solidFill>
                  <a:srgbClr val="FFFFFF"/>
                </a:solidFill>
                <a:latin typeface="Roboto"/>
                <a:ea typeface="Roboto"/>
                <a:cs typeface="Roboto"/>
                <a:sym typeface="Roboto"/>
              </a:endParaRPr>
            </a:p>
          </p:txBody>
        </p:sp>
        <p:sp>
          <p:nvSpPr>
            <p:cNvPr id="270" name="Google Shape;270;p2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1593000" y="2322575"/>
              <a:ext cx="690000" cy="642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272" name="Google Shape;272;p29"/>
            <p:cNvSpPr/>
            <p:nvPr/>
          </p:nvSpPr>
          <p:spPr>
            <a:xfrm>
              <a:off x="4605891" y="2323750"/>
              <a:ext cx="29712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Markets pricing in possible slowdown in growth and valuation still offers discount</a:t>
              </a:r>
              <a:endParaRPr sz="1300">
                <a:solidFill>
                  <a:schemeClr val="dk1"/>
                </a:solidFill>
                <a:latin typeface="Roboto"/>
                <a:ea typeface="Roboto"/>
                <a:cs typeface="Roboto"/>
                <a:sym typeface="Roboto"/>
              </a:endParaRPr>
            </a:p>
          </p:txBody>
        </p:sp>
      </p:grpSp>
      <p:sp>
        <p:nvSpPr>
          <p:cNvPr id="273" name="Google Shape;273;p29"/>
          <p:cNvSpPr/>
          <p:nvPr/>
        </p:nvSpPr>
        <p:spPr>
          <a:xfrm>
            <a:off x="4619339" y="2555756"/>
            <a:ext cx="4153500" cy="9285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Robust growth in client base and rapid expansion in product portfolio</a:t>
            </a:r>
            <a:endParaRPr sz="1300">
              <a:solidFill>
                <a:schemeClr val="dk1"/>
              </a:solidFill>
              <a:latin typeface="Roboto"/>
              <a:ea typeface="Roboto"/>
              <a:cs typeface="Roboto"/>
              <a:sym typeface="Roboto"/>
            </a:endParaRPr>
          </a:p>
        </p:txBody>
      </p:sp>
      <p:sp>
        <p:nvSpPr>
          <p:cNvPr id="274" name="Google Shape;274;p29"/>
          <p:cNvSpPr/>
          <p:nvPr/>
        </p:nvSpPr>
        <p:spPr>
          <a:xfrm>
            <a:off x="4619339" y="3517694"/>
            <a:ext cx="4153500" cy="9285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Security remains business critical and spending can be delayed but cannot be avoided</a:t>
            </a:r>
            <a:endParaRPr sz="1300">
              <a:solidFill>
                <a:schemeClr val="dk1"/>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0"/>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Valuation Summary</a:t>
            </a:r>
            <a:endParaRPr/>
          </a:p>
        </p:txBody>
      </p:sp>
      <p:pic>
        <p:nvPicPr>
          <p:cNvPr id="280" name="Google Shape;280;p30"/>
          <p:cNvPicPr preferRelativeResize="0"/>
          <p:nvPr/>
        </p:nvPicPr>
        <p:blipFill>
          <a:blip r:embed="rId3">
            <a:alphaModFix/>
          </a:blip>
          <a:stretch>
            <a:fillRect/>
          </a:stretch>
        </p:blipFill>
        <p:spPr>
          <a:xfrm>
            <a:off x="817775" y="1285850"/>
            <a:ext cx="6936900" cy="3549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1"/>
          <p:cNvSpPr txBox="1">
            <a:spLocks noGrp="1"/>
          </p:cNvSpPr>
          <p:nvPr>
            <p:ph type="title"/>
          </p:nvPr>
        </p:nvSpPr>
        <p:spPr>
          <a:xfrm>
            <a:off x="311700" y="1502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Technical pattern- Crowdstrike</a:t>
            </a:r>
            <a:endParaRPr/>
          </a:p>
        </p:txBody>
      </p:sp>
      <p:sp>
        <p:nvSpPr>
          <p:cNvPr id="286" name="Google Shape;286;p31"/>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87" name="Google Shape;287;p31"/>
          <p:cNvSpPr txBox="1">
            <a:spLocks noGrp="1"/>
          </p:cNvSpPr>
          <p:nvPr>
            <p:ph type="body" idx="2"/>
          </p:nvPr>
        </p:nvSpPr>
        <p:spPr>
          <a:xfrm>
            <a:off x="6072900" y="1293150"/>
            <a:ext cx="3071100" cy="3076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Stock has been falling since 2021 November</a:t>
            </a:r>
            <a:endParaRPr/>
          </a:p>
          <a:p>
            <a:pPr marL="457200" lvl="0" indent="-311150" algn="l" rtl="0">
              <a:spcBef>
                <a:spcPts val="0"/>
              </a:spcBef>
              <a:spcAft>
                <a:spcPts val="0"/>
              </a:spcAft>
              <a:buSzPts val="1300"/>
              <a:buChar char="●"/>
            </a:pPr>
            <a:r>
              <a:rPr lang="en"/>
              <a:t>Recently breached the downward trendline </a:t>
            </a:r>
            <a:endParaRPr/>
          </a:p>
          <a:p>
            <a:pPr marL="457200" lvl="0" indent="-311150" algn="l" rtl="0">
              <a:spcBef>
                <a:spcPts val="0"/>
              </a:spcBef>
              <a:spcAft>
                <a:spcPts val="0"/>
              </a:spcAft>
              <a:buSzPts val="1300"/>
              <a:buChar char="●"/>
            </a:pPr>
            <a:r>
              <a:rPr lang="en"/>
              <a:t>Took support at $90 which is a long term support</a:t>
            </a:r>
            <a:endParaRPr/>
          </a:p>
          <a:p>
            <a:pPr marL="457200" lvl="0" indent="-311150" algn="l" rtl="0">
              <a:spcBef>
                <a:spcPts val="0"/>
              </a:spcBef>
              <a:spcAft>
                <a:spcPts val="0"/>
              </a:spcAft>
              <a:buSzPts val="1300"/>
              <a:buChar char="●"/>
            </a:pPr>
            <a:r>
              <a:rPr lang="en"/>
              <a:t>30% up from low</a:t>
            </a:r>
            <a:endParaRPr/>
          </a:p>
          <a:p>
            <a:pPr marL="457200" lvl="0" indent="-311150" algn="l" rtl="0">
              <a:spcBef>
                <a:spcPts val="0"/>
              </a:spcBef>
              <a:spcAft>
                <a:spcPts val="0"/>
              </a:spcAft>
              <a:buSzPts val="1300"/>
              <a:buChar char="●"/>
            </a:pPr>
            <a:r>
              <a:rPr lang="en"/>
              <a:t>Daily RSI at 66 level and rising </a:t>
            </a:r>
            <a:endParaRPr/>
          </a:p>
          <a:p>
            <a:pPr marL="457200" lvl="0" indent="0" algn="l" rtl="0">
              <a:spcBef>
                <a:spcPts val="1200"/>
              </a:spcBef>
              <a:spcAft>
                <a:spcPts val="1200"/>
              </a:spcAft>
              <a:buNone/>
            </a:pPr>
            <a:endParaRPr/>
          </a:p>
        </p:txBody>
      </p:sp>
      <p:pic>
        <p:nvPicPr>
          <p:cNvPr id="288" name="Google Shape;288;p31"/>
          <p:cNvPicPr preferRelativeResize="0"/>
          <p:nvPr/>
        </p:nvPicPr>
        <p:blipFill>
          <a:blip r:embed="rId3">
            <a:alphaModFix/>
          </a:blip>
          <a:stretch>
            <a:fillRect/>
          </a:stretch>
        </p:blipFill>
        <p:spPr>
          <a:xfrm>
            <a:off x="0" y="1030875"/>
            <a:ext cx="6227451" cy="41126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a:t>AGENDA</a:t>
            </a:r>
            <a:r>
              <a:rPr lang="en" sz="1700"/>
              <a:t>  </a:t>
            </a:r>
            <a:endParaRPr sz="1700"/>
          </a:p>
          <a:p>
            <a:pPr marL="0" lvl="0" indent="-14160" algn="l" rtl="0">
              <a:lnSpc>
                <a:spcPct val="90000"/>
              </a:lnSpc>
              <a:spcBef>
                <a:spcPts val="1200"/>
              </a:spcBef>
              <a:spcAft>
                <a:spcPts val="0"/>
              </a:spcAft>
              <a:buClr>
                <a:srgbClr val="000000"/>
              </a:buClr>
              <a:buSzPts val="1600"/>
              <a:buFont typeface="Roboto"/>
              <a:buChar char="•"/>
            </a:pPr>
            <a:r>
              <a:rPr lang="en" sz="1600">
                <a:solidFill>
                  <a:srgbClr val="000000"/>
                </a:solidFill>
              </a:rPr>
              <a:t>Macro Overview</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Company Background</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Investment Thesis</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Arial"/>
              <a:buChar char="•"/>
            </a:pPr>
            <a:r>
              <a:rPr lang="en" sz="1600">
                <a:solidFill>
                  <a:srgbClr val="000000"/>
                </a:solidFill>
              </a:rPr>
              <a:t>Growth Catalysts </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SWOT Analysis</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Competitor Analysis</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Risks and Mitigants</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Hedging Strategy</a:t>
            </a:r>
            <a:endParaRPr sz="1600">
              <a:solidFill>
                <a:srgbClr val="000000"/>
              </a:solidFill>
            </a:endParaRPr>
          </a:p>
          <a:p>
            <a:pPr marL="0" lvl="0" indent="-14160" algn="l" rtl="0">
              <a:lnSpc>
                <a:spcPct val="90000"/>
              </a:lnSpc>
              <a:spcBef>
                <a:spcPts val="450"/>
              </a:spcBef>
              <a:spcAft>
                <a:spcPts val="0"/>
              </a:spcAft>
              <a:buClr>
                <a:srgbClr val="000000"/>
              </a:buClr>
              <a:buSzPts val="1600"/>
              <a:buFont typeface="Roboto"/>
              <a:buChar char="•"/>
            </a:pPr>
            <a:r>
              <a:rPr lang="en" sz="1600">
                <a:solidFill>
                  <a:srgbClr val="000000"/>
                </a:solidFill>
              </a:rPr>
              <a:t>Questions</a:t>
            </a:r>
            <a:endParaRPr sz="1600">
              <a:solidFill>
                <a:srgbClr val="000000"/>
              </a:solidFill>
            </a:endParaRPr>
          </a:p>
          <a:p>
            <a:pPr marL="0" lvl="0" indent="0" algn="l" rtl="0">
              <a:spcBef>
                <a:spcPts val="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2"/>
          <p:cNvSpPr txBox="1">
            <a:spLocks noGrp="1"/>
          </p:cNvSpPr>
          <p:nvPr>
            <p:ph type="title"/>
          </p:nvPr>
        </p:nvSpPr>
        <p:spPr>
          <a:xfrm>
            <a:off x="311700" y="160850"/>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1st Trading style</a:t>
            </a:r>
            <a:endParaRPr/>
          </a:p>
        </p:txBody>
      </p:sp>
      <p:sp>
        <p:nvSpPr>
          <p:cNvPr id="294" name="Google Shape;294;p32"/>
          <p:cNvSpPr txBox="1">
            <a:spLocks noGrp="1"/>
          </p:cNvSpPr>
          <p:nvPr>
            <p:ph type="body" idx="2"/>
          </p:nvPr>
        </p:nvSpPr>
        <p:spPr>
          <a:xfrm>
            <a:off x="6238100" y="1419050"/>
            <a:ext cx="27429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sz="1400">
                <a:solidFill>
                  <a:srgbClr val="000000"/>
                </a:solidFill>
              </a:rPr>
              <a:t>Buying stock in multiple quantities and hedging the risk with selling calls</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50% qty bought at current breakout level of $133</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25% at 119 (15% drop)</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25% at 100 (15% drop)</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$120.25 avg price</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SL: $83 (30% low from Avg)</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TP: $193 (60% from Avg)</a:t>
            </a:r>
            <a:endParaRPr sz="1400">
              <a:solidFill>
                <a:srgbClr val="000000"/>
              </a:solidFill>
            </a:endParaRPr>
          </a:p>
        </p:txBody>
      </p:sp>
      <p:pic>
        <p:nvPicPr>
          <p:cNvPr id="295" name="Google Shape;295;p32"/>
          <p:cNvPicPr preferRelativeResize="0"/>
          <p:nvPr/>
        </p:nvPicPr>
        <p:blipFill>
          <a:blip r:embed="rId3">
            <a:alphaModFix/>
          </a:blip>
          <a:stretch>
            <a:fillRect/>
          </a:stretch>
        </p:blipFill>
        <p:spPr>
          <a:xfrm>
            <a:off x="0" y="1282525"/>
            <a:ext cx="6119474" cy="3596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3"/>
          <p:cNvSpPr txBox="1">
            <a:spLocks noGrp="1"/>
          </p:cNvSpPr>
          <p:nvPr>
            <p:ph type="title"/>
          </p:nvPr>
        </p:nvSpPr>
        <p:spPr>
          <a:xfrm>
            <a:off x="175400" y="130800"/>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Option payout chart: Hedging Strategy</a:t>
            </a:r>
            <a:endParaRPr/>
          </a:p>
        </p:txBody>
      </p:sp>
      <p:sp>
        <p:nvSpPr>
          <p:cNvPr id="301" name="Google Shape;301;p33"/>
          <p:cNvSpPr txBox="1">
            <a:spLocks noGrp="1"/>
          </p:cNvSpPr>
          <p:nvPr>
            <p:ph type="body" idx="2"/>
          </p:nvPr>
        </p:nvSpPr>
        <p:spPr>
          <a:xfrm>
            <a:off x="935175" y="3604825"/>
            <a:ext cx="7897200" cy="1538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Arial"/>
              <a:buChar char="●"/>
            </a:pPr>
            <a:r>
              <a:rPr lang="en" sz="1400" b="1">
                <a:solidFill>
                  <a:schemeClr val="dk1"/>
                </a:solidFill>
                <a:latin typeface="Arial"/>
                <a:ea typeface="Arial"/>
                <a:cs typeface="Arial"/>
                <a:sym typeface="Arial"/>
              </a:rPr>
              <a:t>Selling 1 call option $10 higher from CMP</a:t>
            </a:r>
            <a:endParaRPr sz="1400" b="1">
              <a:solidFill>
                <a:schemeClr val="dk1"/>
              </a:solidFill>
              <a:latin typeface="Arial"/>
              <a:ea typeface="Arial"/>
              <a:cs typeface="Arial"/>
              <a:sym typeface="Arial"/>
            </a:endParaRPr>
          </a:p>
          <a:p>
            <a:pPr marL="457200" lvl="0" indent="-317500" algn="l" rtl="0">
              <a:spcBef>
                <a:spcPts val="0"/>
              </a:spcBef>
              <a:spcAft>
                <a:spcPts val="0"/>
              </a:spcAft>
              <a:buClr>
                <a:schemeClr val="dk1"/>
              </a:buClr>
              <a:buSzPts val="1400"/>
              <a:buFont typeface="Arial"/>
              <a:buChar char="●"/>
            </a:pPr>
            <a:r>
              <a:rPr lang="en" sz="1400" b="1">
                <a:solidFill>
                  <a:schemeClr val="dk1"/>
                </a:solidFill>
                <a:latin typeface="Arial"/>
                <a:ea typeface="Arial"/>
                <a:cs typeface="Arial"/>
                <a:sym typeface="Arial"/>
              </a:rPr>
              <a:t>We are saved till $124.63. Break even point on lower side</a:t>
            </a:r>
            <a:endParaRPr sz="1400" b="1">
              <a:solidFill>
                <a:schemeClr val="dk1"/>
              </a:solidFill>
              <a:latin typeface="Arial"/>
              <a:ea typeface="Arial"/>
              <a:cs typeface="Arial"/>
              <a:sym typeface="Arial"/>
            </a:endParaRPr>
          </a:p>
          <a:p>
            <a:pPr marL="457200" lvl="0" indent="-317500" algn="l" rtl="0">
              <a:spcBef>
                <a:spcPts val="0"/>
              </a:spcBef>
              <a:spcAft>
                <a:spcPts val="0"/>
              </a:spcAft>
              <a:buClr>
                <a:schemeClr val="dk1"/>
              </a:buClr>
              <a:buSzPts val="1400"/>
              <a:buFont typeface="Arial"/>
              <a:buChar char="●"/>
            </a:pPr>
            <a:r>
              <a:rPr lang="en" sz="1400" b="1">
                <a:solidFill>
                  <a:schemeClr val="dk1"/>
                </a:solidFill>
                <a:latin typeface="Arial"/>
                <a:ea typeface="Arial"/>
                <a:cs typeface="Arial"/>
                <a:sym typeface="Arial"/>
              </a:rPr>
              <a:t>Till $145 expiry of option we are saved and it’s the breakeven on the higher side</a:t>
            </a:r>
            <a:endParaRPr sz="1400" b="1">
              <a:solidFill>
                <a:schemeClr val="dk1"/>
              </a:solidFill>
              <a:latin typeface="Arial"/>
              <a:ea typeface="Arial"/>
              <a:cs typeface="Arial"/>
              <a:sym typeface="Arial"/>
            </a:endParaRPr>
          </a:p>
          <a:p>
            <a:pPr marL="457200" lvl="0" indent="-317500" algn="l" rtl="0">
              <a:spcBef>
                <a:spcPts val="0"/>
              </a:spcBef>
              <a:spcAft>
                <a:spcPts val="0"/>
              </a:spcAft>
              <a:buClr>
                <a:schemeClr val="dk1"/>
              </a:buClr>
              <a:buSzPts val="1400"/>
              <a:buFont typeface="Arial"/>
              <a:buChar char="●"/>
            </a:pPr>
            <a:r>
              <a:rPr lang="en" sz="1400" b="1">
                <a:solidFill>
                  <a:schemeClr val="dk1"/>
                </a:solidFill>
                <a:latin typeface="Arial"/>
                <a:ea typeface="Arial"/>
                <a:cs typeface="Arial"/>
                <a:sym typeface="Arial"/>
              </a:rPr>
              <a:t>Max profit: $318 (@ $140.50)</a:t>
            </a:r>
            <a:endParaRPr sz="1400" b="1">
              <a:solidFill>
                <a:schemeClr val="dk1"/>
              </a:solidFill>
              <a:latin typeface="Arial"/>
              <a:ea typeface="Arial"/>
              <a:cs typeface="Arial"/>
              <a:sym typeface="Arial"/>
            </a:endParaRPr>
          </a:p>
          <a:p>
            <a:pPr marL="457200" lvl="0" indent="-317500" algn="l" rtl="0">
              <a:spcBef>
                <a:spcPts val="0"/>
              </a:spcBef>
              <a:spcAft>
                <a:spcPts val="0"/>
              </a:spcAft>
              <a:buClr>
                <a:schemeClr val="dk1"/>
              </a:buClr>
              <a:buSzPts val="1400"/>
              <a:buFont typeface="Arial"/>
              <a:buChar char="●"/>
            </a:pPr>
            <a:r>
              <a:rPr lang="en" sz="1400" b="1">
                <a:solidFill>
                  <a:schemeClr val="dk1"/>
                </a:solidFill>
                <a:latin typeface="Arial"/>
                <a:ea typeface="Arial"/>
                <a:cs typeface="Arial"/>
                <a:sym typeface="Arial"/>
              </a:rPr>
              <a:t>Only monthly expiries we work on on, make position around 2 weeks from expiry</a:t>
            </a:r>
            <a:endParaRPr sz="1400" b="1">
              <a:solidFill>
                <a:schemeClr val="dk1"/>
              </a:solidFill>
              <a:latin typeface="Arial"/>
              <a:ea typeface="Arial"/>
              <a:cs typeface="Arial"/>
              <a:sym typeface="Arial"/>
            </a:endParaRPr>
          </a:p>
        </p:txBody>
      </p:sp>
      <p:pic>
        <p:nvPicPr>
          <p:cNvPr id="302" name="Google Shape;302;p33"/>
          <p:cNvPicPr preferRelativeResize="0"/>
          <p:nvPr/>
        </p:nvPicPr>
        <p:blipFill rotWithShape="1">
          <a:blip r:embed="rId3">
            <a:alphaModFix/>
          </a:blip>
          <a:srcRect/>
          <a:stretch/>
        </p:blipFill>
        <p:spPr>
          <a:xfrm>
            <a:off x="0" y="945800"/>
            <a:ext cx="9144003" cy="2659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4"/>
          <p:cNvSpPr txBox="1">
            <a:spLocks noGrp="1"/>
          </p:cNvSpPr>
          <p:nvPr>
            <p:ph type="title"/>
          </p:nvPr>
        </p:nvSpPr>
        <p:spPr>
          <a:xfrm>
            <a:off x="141700" y="182100"/>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2nd Trading style (Preferred)</a:t>
            </a:r>
            <a:endParaRPr/>
          </a:p>
        </p:txBody>
      </p:sp>
      <p:sp>
        <p:nvSpPr>
          <p:cNvPr id="308" name="Google Shape;308;p34"/>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309" name="Google Shape;309;p34"/>
          <p:cNvSpPr txBox="1">
            <a:spLocks noGrp="1"/>
          </p:cNvSpPr>
          <p:nvPr>
            <p:ph type="body" idx="2"/>
          </p:nvPr>
        </p:nvSpPr>
        <p:spPr>
          <a:xfrm>
            <a:off x="5621725" y="1505700"/>
            <a:ext cx="3421800" cy="3076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Base formation Strategy</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Buy stock when breaking either the rectangle or a new trendline it makes</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100% or marginal stock buy at levels</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SL: Below support of $90 (Lower risk), Max $10 below $90</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TP: 1:2 depending on entry (minimal)</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Hedge the stock with selling calls same as Strat 1 to earn premium decay, (only if required)</a:t>
            </a:r>
            <a:endParaRPr sz="1400">
              <a:solidFill>
                <a:srgbClr val="000000"/>
              </a:solidFill>
            </a:endParaRPr>
          </a:p>
        </p:txBody>
      </p:sp>
      <p:pic>
        <p:nvPicPr>
          <p:cNvPr id="310" name="Google Shape;310;p34"/>
          <p:cNvPicPr preferRelativeResize="0"/>
          <p:nvPr/>
        </p:nvPicPr>
        <p:blipFill>
          <a:blip r:embed="rId3">
            <a:alphaModFix/>
          </a:blip>
          <a:stretch>
            <a:fillRect/>
          </a:stretch>
        </p:blipFill>
        <p:spPr>
          <a:xfrm>
            <a:off x="0" y="1100150"/>
            <a:ext cx="5515450" cy="40433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66500" y="1949400"/>
            <a:ext cx="7611000" cy="1244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QUESTIONS</a:t>
            </a:r>
            <a:endParaRPr/>
          </a:p>
        </p:txBody>
      </p:sp>
      <p:pic>
        <p:nvPicPr>
          <p:cNvPr id="316" name="Google Shape;316;p35"/>
          <p:cNvPicPr preferRelativeResize="0"/>
          <p:nvPr/>
        </p:nvPicPr>
        <p:blipFill rotWithShape="1">
          <a:blip r:embed="rId3">
            <a:alphaModFix/>
          </a:blip>
          <a:srcRect t="3725"/>
          <a:stretch/>
        </p:blipFill>
        <p:spPr>
          <a:xfrm>
            <a:off x="7493400" y="189598"/>
            <a:ext cx="1338932" cy="935036"/>
          </a:xfrm>
          <a:custGeom>
            <a:avLst/>
            <a:gdLst/>
            <a:ahLst/>
            <a:cxnLst/>
            <a:rect l="l" t="t" r="r" b="b"/>
            <a:pathLst>
              <a:path w="7761924" h="5343065" extrusionOk="0">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a:t>Crowdstrike Holdings, Inc.</a:t>
            </a:r>
            <a:r>
              <a:rPr lang="en" sz="1700"/>
              <a:t>  </a:t>
            </a:r>
            <a:endParaRPr sz="1700"/>
          </a:p>
          <a:p>
            <a:pPr marL="0" lvl="0" indent="-26860" algn="l" rtl="0">
              <a:lnSpc>
                <a:spcPct val="90000"/>
              </a:lnSpc>
              <a:spcBef>
                <a:spcPts val="1200"/>
              </a:spcBef>
              <a:spcAft>
                <a:spcPts val="0"/>
              </a:spcAft>
              <a:buClr>
                <a:srgbClr val="000000"/>
              </a:buClr>
              <a:buSzPts val="1800"/>
              <a:buFont typeface="Roboto"/>
              <a:buChar char="•"/>
            </a:pPr>
            <a:r>
              <a:rPr lang="en" sz="1800">
                <a:solidFill>
                  <a:srgbClr val="000000"/>
                </a:solidFill>
              </a:rPr>
              <a:t>CMP - 133.68</a:t>
            </a:r>
            <a:endParaRPr sz="1800">
              <a:solidFill>
                <a:srgbClr val="000000"/>
              </a:solidFill>
            </a:endParaRPr>
          </a:p>
          <a:p>
            <a:pPr marL="0" lvl="0" indent="-26860" algn="l" rtl="0">
              <a:lnSpc>
                <a:spcPct val="90000"/>
              </a:lnSpc>
              <a:spcBef>
                <a:spcPts val="450"/>
              </a:spcBef>
              <a:spcAft>
                <a:spcPts val="0"/>
              </a:spcAft>
              <a:buClr>
                <a:srgbClr val="000000"/>
              </a:buClr>
              <a:buSzPts val="1800"/>
              <a:buFont typeface="Arial"/>
              <a:buChar char="•"/>
            </a:pPr>
            <a:r>
              <a:rPr lang="en" sz="1800">
                <a:solidFill>
                  <a:srgbClr val="000000"/>
                </a:solidFill>
              </a:rPr>
              <a:t>Target - 160.23</a:t>
            </a:r>
            <a:endParaRPr sz="1800">
              <a:solidFill>
                <a:srgbClr val="000000"/>
              </a:solidFill>
            </a:endParaRPr>
          </a:p>
          <a:p>
            <a:pPr marL="0" lvl="0" indent="-26860" algn="l" rtl="0">
              <a:lnSpc>
                <a:spcPct val="90000"/>
              </a:lnSpc>
              <a:spcBef>
                <a:spcPts val="450"/>
              </a:spcBef>
              <a:spcAft>
                <a:spcPts val="0"/>
              </a:spcAft>
              <a:buClr>
                <a:srgbClr val="000000"/>
              </a:buClr>
              <a:buSzPts val="1800"/>
              <a:buFont typeface="Arial"/>
              <a:buChar char="•"/>
            </a:pPr>
            <a:r>
              <a:rPr lang="en" sz="1800">
                <a:solidFill>
                  <a:srgbClr val="000000"/>
                </a:solidFill>
              </a:rPr>
              <a:t>Fair value - 155.96 - 171.50</a:t>
            </a:r>
            <a:endParaRPr sz="1800">
              <a:solidFill>
                <a:srgbClr val="000000"/>
              </a:solidFill>
            </a:endParaRPr>
          </a:p>
          <a:p>
            <a:pPr marL="0" lvl="0" indent="-26860" algn="l" rtl="0">
              <a:lnSpc>
                <a:spcPct val="90000"/>
              </a:lnSpc>
              <a:spcBef>
                <a:spcPts val="450"/>
              </a:spcBef>
              <a:spcAft>
                <a:spcPts val="0"/>
              </a:spcAft>
              <a:buClr>
                <a:srgbClr val="000000"/>
              </a:buClr>
              <a:buSzPts val="1800"/>
              <a:buFont typeface="Arial"/>
              <a:buChar char="•"/>
            </a:pPr>
            <a:r>
              <a:rPr lang="en" sz="1800">
                <a:solidFill>
                  <a:srgbClr val="000000"/>
                </a:solidFill>
              </a:rPr>
              <a:t>Upside - 17 % - 28.1%</a:t>
            </a:r>
            <a:endParaRPr sz="1800">
              <a:solidFill>
                <a:srgbClr val="000000"/>
              </a:solidFill>
            </a:endParaRPr>
          </a:p>
          <a:p>
            <a:pPr marL="0" lvl="0" indent="0" algn="l" rtl="0">
              <a:spcBef>
                <a:spcPts val="0"/>
              </a:spcBef>
              <a:spcAft>
                <a:spcPts val="1200"/>
              </a:spcAft>
              <a:buNone/>
            </a:pPr>
            <a:endParaRPr/>
          </a:p>
        </p:txBody>
      </p:sp>
      <p:pic>
        <p:nvPicPr>
          <p:cNvPr id="77" name="Google Shape;77;p15"/>
          <p:cNvPicPr preferRelativeResize="0"/>
          <p:nvPr/>
        </p:nvPicPr>
        <p:blipFill>
          <a:blip r:embed="rId3">
            <a:alphaModFix/>
          </a:blip>
          <a:stretch>
            <a:fillRect/>
          </a:stretch>
        </p:blipFill>
        <p:spPr>
          <a:xfrm>
            <a:off x="1376900" y="944575"/>
            <a:ext cx="1447575" cy="1447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Macro Overview</a:t>
            </a:r>
            <a:endParaRPr/>
          </a:p>
        </p:txBody>
      </p:sp>
      <p:sp>
        <p:nvSpPr>
          <p:cNvPr id="83" name="Google Shape;83;p16"/>
          <p:cNvSpPr/>
          <p:nvPr/>
        </p:nvSpPr>
        <p:spPr>
          <a:xfrm>
            <a:off x="499163" y="2500100"/>
            <a:ext cx="2029800" cy="2017500"/>
          </a:xfrm>
          <a:prstGeom prst="cube">
            <a:avLst>
              <a:gd name="adj" fmla="val 25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latin typeface="Roboto"/>
                <a:ea typeface="Roboto"/>
                <a:cs typeface="Roboto"/>
                <a:sym typeface="Roboto"/>
              </a:rPr>
              <a:t>Software</a:t>
            </a:r>
            <a:endParaRPr sz="1700" b="1">
              <a:latin typeface="Roboto"/>
              <a:ea typeface="Roboto"/>
              <a:cs typeface="Roboto"/>
              <a:sym typeface="Roboto"/>
            </a:endParaRPr>
          </a:p>
        </p:txBody>
      </p:sp>
      <p:sp>
        <p:nvSpPr>
          <p:cNvPr id="84" name="Google Shape;84;p16"/>
          <p:cNvSpPr txBox="1"/>
          <p:nvPr/>
        </p:nvSpPr>
        <p:spPr>
          <a:xfrm>
            <a:off x="925413" y="1656425"/>
            <a:ext cx="3212100" cy="477600"/>
          </a:xfrm>
          <a:prstGeom prst="rect">
            <a:avLst/>
          </a:prstGeom>
          <a:noFill/>
          <a:ln w="9525" cap="flat" cmpd="sng">
            <a:solidFill>
              <a:srgbClr val="3274A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3274A0"/>
                </a:solidFill>
                <a:latin typeface="Merriweather"/>
                <a:ea typeface="Merriweather"/>
                <a:cs typeface="Merriweather"/>
                <a:sym typeface="Merriweather"/>
              </a:rPr>
              <a:t>Sector Focus</a:t>
            </a:r>
            <a:endParaRPr sz="2400" b="1">
              <a:solidFill>
                <a:srgbClr val="3274A0"/>
              </a:solidFill>
              <a:latin typeface="Merriweather"/>
              <a:ea typeface="Merriweather"/>
              <a:cs typeface="Merriweather"/>
              <a:sym typeface="Merriweather"/>
            </a:endParaRPr>
          </a:p>
        </p:txBody>
      </p:sp>
      <p:sp>
        <p:nvSpPr>
          <p:cNvPr id="85" name="Google Shape;85;p16"/>
          <p:cNvSpPr txBox="1"/>
          <p:nvPr/>
        </p:nvSpPr>
        <p:spPr>
          <a:xfrm>
            <a:off x="5105688" y="1656425"/>
            <a:ext cx="3539100" cy="477600"/>
          </a:xfrm>
          <a:prstGeom prst="rect">
            <a:avLst/>
          </a:prstGeom>
          <a:noFill/>
          <a:ln w="9525" cap="flat" cmpd="sng">
            <a:solidFill>
              <a:srgbClr val="3274A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3274A0"/>
                </a:solidFill>
                <a:latin typeface="Merriweather"/>
                <a:ea typeface="Merriweather"/>
                <a:cs typeface="Merriweather"/>
                <a:sym typeface="Merriweather"/>
              </a:rPr>
              <a:t>Industry</a:t>
            </a:r>
            <a:endParaRPr sz="2400" b="1">
              <a:solidFill>
                <a:srgbClr val="3274A0"/>
              </a:solidFill>
              <a:latin typeface="Merriweather"/>
              <a:ea typeface="Merriweather"/>
              <a:cs typeface="Merriweather"/>
              <a:sym typeface="Merriweather"/>
            </a:endParaRPr>
          </a:p>
        </p:txBody>
      </p:sp>
      <p:pic>
        <p:nvPicPr>
          <p:cNvPr id="86" name="Google Shape;86;p16"/>
          <p:cNvPicPr preferRelativeResize="0"/>
          <p:nvPr/>
        </p:nvPicPr>
        <p:blipFill>
          <a:blip r:embed="rId3">
            <a:alphaModFix/>
          </a:blip>
          <a:stretch>
            <a:fillRect/>
          </a:stretch>
        </p:blipFill>
        <p:spPr>
          <a:xfrm>
            <a:off x="1522571" y="3994891"/>
            <a:ext cx="411480" cy="418962"/>
          </a:xfrm>
          <a:prstGeom prst="rect">
            <a:avLst/>
          </a:prstGeom>
          <a:noFill/>
          <a:ln>
            <a:noFill/>
          </a:ln>
        </p:spPr>
      </p:pic>
      <p:pic>
        <p:nvPicPr>
          <p:cNvPr id="87" name="Google Shape;87;p16"/>
          <p:cNvPicPr preferRelativeResize="0"/>
          <p:nvPr/>
        </p:nvPicPr>
        <p:blipFill>
          <a:blip r:embed="rId4">
            <a:alphaModFix/>
          </a:blip>
          <a:stretch>
            <a:fillRect/>
          </a:stretch>
        </p:blipFill>
        <p:spPr>
          <a:xfrm>
            <a:off x="569963" y="3987160"/>
            <a:ext cx="420624" cy="428135"/>
          </a:xfrm>
          <a:prstGeom prst="rect">
            <a:avLst/>
          </a:prstGeom>
          <a:noFill/>
          <a:ln>
            <a:noFill/>
          </a:ln>
        </p:spPr>
      </p:pic>
      <p:pic>
        <p:nvPicPr>
          <p:cNvPr id="88" name="Google Shape;88;p16"/>
          <p:cNvPicPr preferRelativeResize="0"/>
          <p:nvPr/>
        </p:nvPicPr>
        <p:blipFill>
          <a:blip r:embed="rId5">
            <a:alphaModFix/>
          </a:blip>
          <a:stretch>
            <a:fillRect/>
          </a:stretch>
        </p:blipFill>
        <p:spPr>
          <a:xfrm>
            <a:off x="1105835" y="3068624"/>
            <a:ext cx="393192" cy="400611"/>
          </a:xfrm>
          <a:prstGeom prst="rect">
            <a:avLst/>
          </a:prstGeom>
          <a:noFill/>
          <a:ln>
            <a:noFill/>
          </a:ln>
        </p:spPr>
      </p:pic>
      <p:sp>
        <p:nvSpPr>
          <p:cNvPr id="89" name="Google Shape;89;p16"/>
          <p:cNvSpPr/>
          <p:nvPr/>
        </p:nvSpPr>
        <p:spPr>
          <a:xfrm>
            <a:off x="2669563" y="250010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Competition </a:t>
            </a:r>
            <a:r>
              <a:rPr lang="en" sz="1200">
                <a:solidFill>
                  <a:srgbClr val="000000"/>
                </a:solidFill>
                <a:latin typeface="Roboto"/>
                <a:ea typeface="Roboto"/>
                <a:cs typeface="Roboto"/>
                <a:sym typeface="Roboto"/>
              </a:rPr>
              <a:t>&amp; Inventory </a:t>
            </a:r>
            <a:endParaRPr sz="1200">
              <a:latin typeface="Roboto"/>
              <a:ea typeface="Roboto"/>
              <a:cs typeface="Roboto"/>
              <a:sym typeface="Roboto"/>
            </a:endParaRPr>
          </a:p>
        </p:txBody>
      </p:sp>
      <p:sp>
        <p:nvSpPr>
          <p:cNvPr id="90" name="Google Shape;90;p16"/>
          <p:cNvSpPr/>
          <p:nvPr/>
        </p:nvSpPr>
        <p:spPr>
          <a:xfrm>
            <a:off x="2669563" y="321907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Interest Rate &amp;</a:t>
            </a:r>
            <a:endParaRPr sz="1200">
              <a:latin typeface="Roboto"/>
              <a:ea typeface="Roboto"/>
              <a:cs typeface="Roboto"/>
              <a:sym typeface="Roboto"/>
            </a:endParaRPr>
          </a:p>
          <a:p>
            <a:pPr marL="0" lvl="0" indent="0" algn="ctr" rtl="0">
              <a:spcBef>
                <a:spcPts val="0"/>
              </a:spcBef>
              <a:spcAft>
                <a:spcPts val="0"/>
              </a:spcAft>
              <a:buNone/>
            </a:pPr>
            <a:r>
              <a:rPr lang="en" sz="1200">
                <a:latin typeface="Roboto"/>
                <a:ea typeface="Roboto"/>
                <a:cs typeface="Roboto"/>
                <a:sym typeface="Roboto"/>
              </a:rPr>
              <a:t>Tax Policies</a:t>
            </a:r>
            <a:endParaRPr sz="1200">
              <a:latin typeface="Roboto"/>
              <a:ea typeface="Roboto"/>
              <a:cs typeface="Roboto"/>
              <a:sym typeface="Roboto"/>
            </a:endParaRPr>
          </a:p>
        </p:txBody>
      </p:sp>
      <p:sp>
        <p:nvSpPr>
          <p:cNvPr id="91" name="Google Shape;91;p16"/>
          <p:cNvSpPr/>
          <p:nvPr/>
        </p:nvSpPr>
        <p:spPr>
          <a:xfrm>
            <a:off x="2669563" y="393804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Borrowing Ability &amp; </a:t>
            </a:r>
            <a:r>
              <a:rPr lang="en" sz="1200">
                <a:latin typeface="Roboto"/>
                <a:ea typeface="Roboto"/>
                <a:cs typeface="Roboto"/>
                <a:sym typeface="Roboto"/>
              </a:rPr>
              <a:t>Tightening Budgets</a:t>
            </a:r>
            <a:endParaRPr sz="1200">
              <a:latin typeface="Roboto"/>
              <a:ea typeface="Roboto"/>
              <a:cs typeface="Roboto"/>
              <a:sym typeface="Roboto"/>
            </a:endParaRPr>
          </a:p>
        </p:txBody>
      </p:sp>
      <p:pic>
        <p:nvPicPr>
          <p:cNvPr id="92" name="Google Shape;92;p16"/>
          <p:cNvPicPr preferRelativeResize="0"/>
          <p:nvPr/>
        </p:nvPicPr>
        <p:blipFill>
          <a:blip r:embed="rId3">
            <a:alphaModFix/>
          </a:blip>
          <a:stretch>
            <a:fillRect/>
          </a:stretch>
        </p:blipFill>
        <p:spPr>
          <a:xfrm>
            <a:off x="5038275" y="4009813"/>
            <a:ext cx="786384" cy="786384"/>
          </a:xfrm>
          <a:prstGeom prst="rect">
            <a:avLst/>
          </a:prstGeom>
          <a:noFill/>
          <a:ln>
            <a:noFill/>
          </a:ln>
        </p:spPr>
      </p:pic>
      <p:pic>
        <p:nvPicPr>
          <p:cNvPr id="93" name="Google Shape;93;p16"/>
          <p:cNvPicPr preferRelativeResize="0"/>
          <p:nvPr/>
        </p:nvPicPr>
        <p:blipFill>
          <a:blip r:embed="rId4">
            <a:alphaModFix/>
          </a:blip>
          <a:stretch>
            <a:fillRect/>
          </a:stretch>
        </p:blipFill>
        <p:spPr>
          <a:xfrm>
            <a:off x="5029138" y="2249200"/>
            <a:ext cx="804672" cy="810224"/>
          </a:xfrm>
          <a:prstGeom prst="rect">
            <a:avLst/>
          </a:prstGeom>
          <a:noFill/>
          <a:ln>
            <a:noFill/>
          </a:ln>
        </p:spPr>
      </p:pic>
      <p:pic>
        <p:nvPicPr>
          <p:cNvPr id="94" name="Google Shape;94;p16"/>
          <p:cNvPicPr preferRelativeResize="0"/>
          <p:nvPr/>
        </p:nvPicPr>
        <p:blipFill>
          <a:blip r:embed="rId5">
            <a:alphaModFix/>
          </a:blip>
          <a:stretch>
            <a:fillRect/>
          </a:stretch>
        </p:blipFill>
        <p:spPr>
          <a:xfrm>
            <a:off x="5055142" y="3135624"/>
            <a:ext cx="752663" cy="757855"/>
          </a:xfrm>
          <a:prstGeom prst="rect">
            <a:avLst/>
          </a:prstGeom>
          <a:noFill/>
          <a:ln>
            <a:noFill/>
          </a:ln>
        </p:spPr>
      </p:pic>
      <p:sp>
        <p:nvSpPr>
          <p:cNvPr id="95" name="Google Shape;95;p16"/>
          <p:cNvSpPr/>
          <p:nvPr/>
        </p:nvSpPr>
        <p:spPr>
          <a:xfrm>
            <a:off x="6063338" y="2347700"/>
            <a:ext cx="2581500" cy="6243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SzPts val="800"/>
              <a:buChar char="●"/>
            </a:pPr>
            <a:r>
              <a:rPr lang="en" sz="800"/>
              <a:t>Increased competition in low cost chip manufacturing </a:t>
            </a:r>
            <a:endParaRPr sz="800"/>
          </a:p>
          <a:p>
            <a:pPr marL="91440" lvl="0" indent="-96520" algn="l" rtl="0">
              <a:spcBef>
                <a:spcPts val="0"/>
              </a:spcBef>
              <a:spcAft>
                <a:spcPts val="0"/>
              </a:spcAft>
              <a:buClr>
                <a:srgbClr val="000000"/>
              </a:buClr>
              <a:buSzPts val="800"/>
              <a:buChar char="●"/>
            </a:pPr>
            <a:r>
              <a:rPr lang="en" sz="800">
                <a:solidFill>
                  <a:srgbClr val="000000"/>
                </a:solidFill>
              </a:rPr>
              <a:t>Chip Inventory has piled up due to overproduction</a:t>
            </a:r>
            <a:endParaRPr sz="800"/>
          </a:p>
        </p:txBody>
      </p:sp>
      <p:sp>
        <p:nvSpPr>
          <p:cNvPr id="96" name="Google Shape;96;p16"/>
          <p:cNvSpPr/>
          <p:nvPr/>
        </p:nvSpPr>
        <p:spPr>
          <a:xfrm>
            <a:off x="6063350" y="4024100"/>
            <a:ext cx="2581500" cy="7578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SzPts val="800"/>
              <a:buChar char="●"/>
            </a:pPr>
            <a:r>
              <a:rPr lang="en" sz="800"/>
              <a:t>Hardware companies are relocating dependent on new tax credits and policies for costs such as R&amp;D</a:t>
            </a:r>
            <a:endParaRPr sz="800"/>
          </a:p>
          <a:p>
            <a:pPr marL="91440" lvl="0" indent="-96520" algn="l" rtl="0">
              <a:spcBef>
                <a:spcPts val="0"/>
              </a:spcBef>
              <a:spcAft>
                <a:spcPts val="0"/>
              </a:spcAft>
              <a:buClr>
                <a:srgbClr val="000000"/>
              </a:buClr>
              <a:buSzPts val="800"/>
              <a:buChar char="●"/>
            </a:pPr>
            <a:r>
              <a:rPr lang="en" sz="800">
                <a:solidFill>
                  <a:srgbClr val="000000"/>
                </a:solidFill>
              </a:rPr>
              <a:t>Hardware customers see tightening of IT budgets resulting in lower spending or delay in investments</a:t>
            </a:r>
            <a:endParaRPr sz="800"/>
          </a:p>
        </p:txBody>
      </p:sp>
      <p:sp>
        <p:nvSpPr>
          <p:cNvPr id="97" name="Google Shape;97;p16"/>
          <p:cNvSpPr/>
          <p:nvPr/>
        </p:nvSpPr>
        <p:spPr>
          <a:xfrm>
            <a:off x="6063338" y="3180250"/>
            <a:ext cx="2581500" cy="6243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SzPts val="800"/>
              <a:buChar char="●"/>
            </a:pPr>
            <a:r>
              <a:rPr lang="en" sz="800"/>
              <a:t>Increased interest rates have hurt valuations</a:t>
            </a:r>
            <a:endParaRPr sz="800"/>
          </a:p>
          <a:p>
            <a:pPr marL="91440" lvl="0" indent="-96520" algn="l" rtl="0">
              <a:spcBef>
                <a:spcPts val="0"/>
              </a:spcBef>
              <a:spcAft>
                <a:spcPts val="0"/>
              </a:spcAft>
              <a:buClr>
                <a:srgbClr val="000000"/>
              </a:buClr>
              <a:buSzPts val="800"/>
              <a:buChar char="●"/>
            </a:pPr>
            <a:r>
              <a:rPr lang="en" sz="800"/>
              <a:t>Software companies seek increased credit lines or suffer to borrowing at high </a:t>
            </a:r>
            <a:r>
              <a:rPr lang="en" sz="800">
                <a:solidFill>
                  <a:srgbClr val="000000"/>
                </a:solidFill>
              </a:rPr>
              <a:t>interest </a:t>
            </a:r>
            <a:r>
              <a:rPr lang="en" sz="800"/>
              <a:t>rates</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Macro Overview</a:t>
            </a:r>
            <a:endParaRPr/>
          </a:p>
        </p:txBody>
      </p:sp>
      <p:sp>
        <p:nvSpPr>
          <p:cNvPr id="103" name="Google Shape;103;p17"/>
          <p:cNvSpPr/>
          <p:nvPr/>
        </p:nvSpPr>
        <p:spPr>
          <a:xfrm>
            <a:off x="499163" y="2500100"/>
            <a:ext cx="2029800" cy="2017500"/>
          </a:xfrm>
          <a:prstGeom prst="cube">
            <a:avLst>
              <a:gd name="adj" fmla="val 25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latin typeface="Roboto"/>
                <a:ea typeface="Roboto"/>
                <a:cs typeface="Roboto"/>
                <a:sym typeface="Roboto"/>
              </a:rPr>
              <a:t>Software</a:t>
            </a:r>
            <a:endParaRPr sz="1700" b="1">
              <a:latin typeface="Roboto"/>
              <a:ea typeface="Roboto"/>
              <a:cs typeface="Roboto"/>
              <a:sym typeface="Roboto"/>
            </a:endParaRPr>
          </a:p>
        </p:txBody>
      </p:sp>
      <p:sp>
        <p:nvSpPr>
          <p:cNvPr id="104" name="Google Shape;104;p17"/>
          <p:cNvSpPr txBox="1"/>
          <p:nvPr/>
        </p:nvSpPr>
        <p:spPr>
          <a:xfrm>
            <a:off x="925425" y="1509650"/>
            <a:ext cx="3212100" cy="624300"/>
          </a:xfrm>
          <a:prstGeom prst="rect">
            <a:avLst/>
          </a:prstGeom>
          <a:noFill/>
          <a:ln w="9525" cap="flat" cmpd="sng">
            <a:solidFill>
              <a:srgbClr val="3274A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3274A0"/>
                </a:solidFill>
                <a:latin typeface="Merriweather"/>
                <a:ea typeface="Merriweather"/>
                <a:cs typeface="Merriweather"/>
                <a:sym typeface="Merriweather"/>
              </a:rPr>
              <a:t>Sector Focus</a:t>
            </a:r>
            <a:endParaRPr sz="2400" b="1">
              <a:solidFill>
                <a:srgbClr val="3274A0"/>
              </a:solidFill>
              <a:latin typeface="Merriweather"/>
              <a:ea typeface="Merriweather"/>
              <a:cs typeface="Merriweather"/>
              <a:sym typeface="Merriweather"/>
            </a:endParaRPr>
          </a:p>
        </p:txBody>
      </p:sp>
      <p:sp>
        <p:nvSpPr>
          <p:cNvPr id="105" name="Google Shape;105;p17"/>
          <p:cNvSpPr txBox="1"/>
          <p:nvPr/>
        </p:nvSpPr>
        <p:spPr>
          <a:xfrm>
            <a:off x="5105688" y="1656425"/>
            <a:ext cx="3539100" cy="477600"/>
          </a:xfrm>
          <a:prstGeom prst="rect">
            <a:avLst/>
          </a:prstGeom>
          <a:noFill/>
          <a:ln w="9525" cap="flat" cmpd="sng">
            <a:solidFill>
              <a:srgbClr val="3274A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3274A0"/>
                </a:solidFill>
                <a:latin typeface="Merriweather"/>
                <a:ea typeface="Merriweather"/>
                <a:cs typeface="Merriweather"/>
                <a:sym typeface="Merriweather"/>
              </a:rPr>
              <a:t>Cybersecurity</a:t>
            </a:r>
            <a:endParaRPr sz="2400" b="1">
              <a:solidFill>
                <a:srgbClr val="3274A0"/>
              </a:solidFill>
              <a:latin typeface="Merriweather"/>
              <a:ea typeface="Merriweather"/>
              <a:cs typeface="Merriweather"/>
              <a:sym typeface="Merriweather"/>
            </a:endParaRPr>
          </a:p>
        </p:txBody>
      </p:sp>
      <p:pic>
        <p:nvPicPr>
          <p:cNvPr id="106" name="Google Shape;106;p17"/>
          <p:cNvPicPr preferRelativeResize="0"/>
          <p:nvPr/>
        </p:nvPicPr>
        <p:blipFill>
          <a:blip r:embed="rId3">
            <a:alphaModFix/>
          </a:blip>
          <a:stretch>
            <a:fillRect/>
          </a:stretch>
        </p:blipFill>
        <p:spPr>
          <a:xfrm>
            <a:off x="1590096" y="4098641"/>
            <a:ext cx="411480" cy="418962"/>
          </a:xfrm>
          <a:prstGeom prst="rect">
            <a:avLst/>
          </a:prstGeom>
          <a:noFill/>
          <a:ln>
            <a:noFill/>
          </a:ln>
        </p:spPr>
      </p:pic>
      <p:pic>
        <p:nvPicPr>
          <p:cNvPr id="107" name="Google Shape;107;p17"/>
          <p:cNvPicPr preferRelativeResize="0"/>
          <p:nvPr/>
        </p:nvPicPr>
        <p:blipFill>
          <a:blip r:embed="rId4">
            <a:alphaModFix/>
          </a:blip>
          <a:stretch>
            <a:fillRect/>
          </a:stretch>
        </p:blipFill>
        <p:spPr>
          <a:xfrm>
            <a:off x="501488" y="4094060"/>
            <a:ext cx="420624" cy="428135"/>
          </a:xfrm>
          <a:prstGeom prst="rect">
            <a:avLst/>
          </a:prstGeom>
          <a:noFill/>
          <a:ln>
            <a:noFill/>
          </a:ln>
        </p:spPr>
      </p:pic>
      <p:pic>
        <p:nvPicPr>
          <p:cNvPr id="108" name="Google Shape;108;p17"/>
          <p:cNvPicPr preferRelativeResize="0"/>
          <p:nvPr/>
        </p:nvPicPr>
        <p:blipFill>
          <a:blip r:embed="rId5">
            <a:alphaModFix/>
          </a:blip>
          <a:stretch>
            <a:fillRect/>
          </a:stretch>
        </p:blipFill>
        <p:spPr>
          <a:xfrm>
            <a:off x="1061660" y="2971999"/>
            <a:ext cx="393192" cy="400611"/>
          </a:xfrm>
          <a:prstGeom prst="rect">
            <a:avLst/>
          </a:prstGeom>
          <a:noFill/>
          <a:ln>
            <a:noFill/>
          </a:ln>
        </p:spPr>
      </p:pic>
      <p:sp>
        <p:nvSpPr>
          <p:cNvPr id="109" name="Google Shape;109;p17"/>
          <p:cNvSpPr/>
          <p:nvPr/>
        </p:nvSpPr>
        <p:spPr>
          <a:xfrm>
            <a:off x="2669563" y="250010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High interest rates and inflation</a:t>
            </a:r>
            <a:endParaRPr sz="1200">
              <a:latin typeface="Roboto"/>
              <a:ea typeface="Roboto"/>
              <a:cs typeface="Roboto"/>
              <a:sym typeface="Roboto"/>
            </a:endParaRPr>
          </a:p>
        </p:txBody>
      </p:sp>
      <p:sp>
        <p:nvSpPr>
          <p:cNvPr id="110" name="Google Shape;110;p17"/>
          <p:cNvSpPr/>
          <p:nvPr/>
        </p:nvSpPr>
        <p:spPr>
          <a:xfrm>
            <a:off x="2669563" y="321907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Layoffs and restructuring </a:t>
            </a:r>
            <a:endParaRPr sz="1200">
              <a:latin typeface="Roboto"/>
              <a:ea typeface="Roboto"/>
              <a:cs typeface="Roboto"/>
              <a:sym typeface="Roboto"/>
            </a:endParaRPr>
          </a:p>
        </p:txBody>
      </p:sp>
      <p:sp>
        <p:nvSpPr>
          <p:cNvPr id="111" name="Google Shape;111;p17"/>
          <p:cNvSpPr/>
          <p:nvPr/>
        </p:nvSpPr>
        <p:spPr>
          <a:xfrm>
            <a:off x="2669563" y="3938040"/>
            <a:ext cx="1700700" cy="5670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Borrowing Ability &amp; </a:t>
            </a:r>
            <a:r>
              <a:rPr lang="en" sz="1200">
                <a:latin typeface="Roboto"/>
                <a:ea typeface="Roboto"/>
                <a:cs typeface="Roboto"/>
                <a:sym typeface="Roboto"/>
              </a:rPr>
              <a:t>Tightening Budgets</a:t>
            </a:r>
            <a:endParaRPr sz="1200">
              <a:latin typeface="Roboto"/>
              <a:ea typeface="Roboto"/>
              <a:cs typeface="Roboto"/>
              <a:sym typeface="Roboto"/>
            </a:endParaRPr>
          </a:p>
        </p:txBody>
      </p:sp>
      <p:pic>
        <p:nvPicPr>
          <p:cNvPr id="112" name="Google Shape;112;p17"/>
          <p:cNvPicPr preferRelativeResize="0"/>
          <p:nvPr/>
        </p:nvPicPr>
        <p:blipFill>
          <a:blip r:embed="rId3">
            <a:alphaModFix/>
          </a:blip>
          <a:stretch>
            <a:fillRect/>
          </a:stretch>
        </p:blipFill>
        <p:spPr>
          <a:xfrm>
            <a:off x="5038275" y="4009813"/>
            <a:ext cx="786384" cy="786384"/>
          </a:xfrm>
          <a:prstGeom prst="rect">
            <a:avLst/>
          </a:prstGeom>
          <a:noFill/>
          <a:ln>
            <a:noFill/>
          </a:ln>
        </p:spPr>
      </p:pic>
      <p:pic>
        <p:nvPicPr>
          <p:cNvPr id="113" name="Google Shape;113;p17"/>
          <p:cNvPicPr preferRelativeResize="0"/>
          <p:nvPr/>
        </p:nvPicPr>
        <p:blipFill>
          <a:blip r:embed="rId4">
            <a:alphaModFix/>
          </a:blip>
          <a:stretch>
            <a:fillRect/>
          </a:stretch>
        </p:blipFill>
        <p:spPr>
          <a:xfrm>
            <a:off x="5029138" y="2249200"/>
            <a:ext cx="804672" cy="810224"/>
          </a:xfrm>
          <a:prstGeom prst="rect">
            <a:avLst/>
          </a:prstGeom>
          <a:noFill/>
          <a:ln>
            <a:noFill/>
          </a:ln>
        </p:spPr>
      </p:pic>
      <p:pic>
        <p:nvPicPr>
          <p:cNvPr id="114" name="Google Shape;114;p17"/>
          <p:cNvPicPr preferRelativeResize="0"/>
          <p:nvPr/>
        </p:nvPicPr>
        <p:blipFill>
          <a:blip r:embed="rId5">
            <a:alphaModFix/>
          </a:blip>
          <a:stretch>
            <a:fillRect/>
          </a:stretch>
        </p:blipFill>
        <p:spPr>
          <a:xfrm>
            <a:off x="5055142" y="3135624"/>
            <a:ext cx="752663" cy="757855"/>
          </a:xfrm>
          <a:prstGeom prst="rect">
            <a:avLst/>
          </a:prstGeom>
          <a:noFill/>
          <a:ln>
            <a:noFill/>
          </a:ln>
        </p:spPr>
      </p:pic>
      <p:sp>
        <p:nvSpPr>
          <p:cNvPr id="115" name="Google Shape;115;p17"/>
          <p:cNvSpPr/>
          <p:nvPr/>
        </p:nvSpPr>
        <p:spPr>
          <a:xfrm>
            <a:off x="6063338" y="2347700"/>
            <a:ext cx="2581500" cy="6243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SzPts val="800"/>
              <a:buChar char="●"/>
            </a:pPr>
            <a:r>
              <a:rPr lang="en" sz="800"/>
              <a:t>Exposure to high priority CIO spending categories - Endpoint remains a top 3 priority category</a:t>
            </a:r>
            <a:endParaRPr sz="800"/>
          </a:p>
        </p:txBody>
      </p:sp>
      <p:sp>
        <p:nvSpPr>
          <p:cNvPr id="116" name="Google Shape;116;p17"/>
          <p:cNvSpPr/>
          <p:nvPr/>
        </p:nvSpPr>
        <p:spPr>
          <a:xfrm>
            <a:off x="6063350" y="4024100"/>
            <a:ext cx="2581500" cy="7578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Clr>
                <a:srgbClr val="000000"/>
              </a:buClr>
              <a:buSzPts val="800"/>
              <a:buChar char="●"/>
            </a:pPr>
            <a:r>
              <a:rPr lang="en" sz="800"/>
              <a:t>Increasing geopolitical risks have caused a huge spike in cyber attacks on top organisations</a:t>
            </a:r>
            <a:endParaRPr sz="800"/>
          </a:p>
        </p:txBody>
      </p:sp>
      <p:sp>
        <p:nvSpPr>
          <p:cNvPr id="117" name="Google Shape;117;p17"/>
          <p:cNvSpPr/>
          <p:nvPr/>
        </p:nvSpPr>
        <p:spPr>
          <a:xfrm>
            <a:off x="6063338" y="3180250"/>
            <a:ext cx="2581500" cy="6243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91440" lvl="0" indent="-96520" algn="l" rtl="0">
              <a:spcBef>
                <a:spcPts val="0"/>
              </a:spcBef>
              <a:spcAft>
                <a:spcPts val="0"/>
              </a:spcAft>
              <a:buSzPts val="800"/>
              <a:buChar char="●"/>
            </a:pPr>
            <a:r>
              <a:rPr lang="en" sz="800"/>
              <a:t>Increased interest rates have hurt valuations however cybersecurity companies have delivered strong growth</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476786" y="166782"/>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Company Background</a:t>
            </a:r>
            <a:endParaRPr dirty="0"/>
          </a:p>
        </p:txBody>
      </p:sp>
      <p:sp>
        <p:nvSpPr>
          <p:cNvPr id="123" name="Google Shape;123;p18"/>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fontScale="62500"/>
          </a:bodyPr>
          <a:lstStyle/>
          <a:p>
            <a:pPr marL="0" lvl="0" indent="0" algn="just" rtl="0">
              <a:spcBef>
                <a:spcPts val="1200"/>
              </a:spcBef>
              <a:spcAft>
                <a:spcPts val="0"/>
              </a:spcAft>
              <a:buNone/>
            </a:pPr>
            <a:r>
              <a:rPr lang="en"/>
              <a:t>CrowdStrike is a leading provider of cloud-based endpoint security solutions, which protect businesses from cyber threats by monitoring and securing the devices that access their networks. The company was founded in 2011 by a group of cybersecurity experts and is based in Sunnyvale, California.</a:t>
            </a:r>
            <a:endParaRPr/>
          </a:p>
          <a:p>
            <a:pPr marL="0" lvl="0" indent="0" algn="just" rtl="0">
              <a:spcBef>
                <a:spcPts val="1200"/>
              </a:spcBef>
              <a:spcAft>
                <a:spcPts val="0"/>
              </a:spcAft>
              <a:buNone/>
            </a:pPr>
            <a:r>
              <a:rPr lang="en"/>
              <a:t>The global cybersecurity market is expected to continue growing rapidly over the next few years, as cyber-attacks become more frequent and sophisticated. This growth is being driven by several factors, including the increasing use of cloud computing, the rise of the Internet of Things (IoT), and the growing adoption of artificial intelligence and machine learning technologies.</a:t>
            </a:r>
            <a:endParaRPr/>
          </a:p>
          <a:p>
            <a:pPr marL="0" lvl="0" indent="0" algn="just" rtl="0">
              <a:spcBef>
                <a:spcPts val="1200"/>
              </a:spcBef>
              <a:spcAft>
                <a:spcPts val="0"/>
              </a:spcAft>
              <a:buNone/>
            </a:pPr>
            <a:r>
              <a:rPr lang="en"/>
              <a:t>CrowdStrike is well-positioned to benefit from these trends, thanks to its innovative cloud-based endpoint security platform, Falcon. Falcon uses advanced artificial intelligence and machine learning algorithms to detect and prevent cyber-attacks in real-time, providing businesses with enhanced security and protection.</a:t>
            </a:r>
            <a:endParaRPr/>
          </a:p>
          <a:p>
            <a:pPr marL="0" lvl="0" indent="0" algn="just" rtl="0">
              <a:spcBef>
                <a:spcPts val="1200"/>
              </a:spcBef>
              <a:spcAft>
                <a:spcPts val="1200"/>
              </a:spcAft>
              <a:buNone/>
            </a:pPr>
            <a:r>
              <a:rPr lang="en"/>
              <a:t>The company's strong focus on innovation has helped it to maintain a competitive edge in the market, and it has been recognized as a leader in the endpoint security space by industry analysts such as Gartner and Forrester.</a:t>
            </a:r>
            <a:endParaRPr/>
          </a:p>
        </p:txBody>
      </p:sp>
      <p:sp>
        <p:nvSpPr>
          <p:cNvPr id="124" name="Google Shape;124;p18"/>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fontScale="70000" lnSpcReduction="10000"/>
          </a:bodyPr>
          <a:lstStyle/>
          <a:p>
            <a:pPr marL="0" lvl="0" indent="0" algn="just" rtl="0">
              <a:spcBef>
                <a:spcPts val="1200"/>
              </a:spcBef>
              <a:spcAft>
                <a:spcPts val="0"/>
              </a:spcAft>
              <a:buNone/>
            </a:pPr>
            <a:r>
              <a:rPr lang="en"/>
              <a:t>In addition to its flagship Falcon platform, CrowdStrike offers a range of other cybersecurity services, including incident response, proactive services, and managed services. These services help businesses to identify and respond to cyber threats more effectively, reducing the risk of data breaches and other cybersecurity incidents.</a:t>
            </a:r>
            <a:endParaRPr/>
          </a:p>
          <a:p>
            <a:pPr marL="0" lvl="0" indent="0" algn="just" rtl="0">
              <a:spcBef>
                <a:spcPts val="1200"/>
              </a:spcBef>
              <a:spcAft>
                <a:spcPts val="0"/>
              </a:spcAft>
              <a:buNone/>
            </a:pPr>
            <a:r>
              <a:rPr lang="en"/>
              <a:t>Looking to the future, it is clear that cybersecurity will continue to be a critical concern for businesses of all sizes. As more data and applications move to the cloud, and as the number and complexity of cyber threats continue to grow, companies will need to invest in advanced cybersecurity solutions like those offered by CrowdStrike.</a:t>
            </a:r>
            <a:endParaRPr/>
          </a:p>
          <a:p>
            <a:pPr marL="0" lvl="0" indent="0" algn="just" rtl="0">
              <a:spcBef>
                <a:spcPts val="1200"/>
              </a:spcBef>
              <a:spcAft>
                <a:spcPts val="0"/>
              </a:spcAft>
              <a:buNone/>
            </a:pPr>
            <a:r>
              <a:rPr lang="en"/>
              <a:t>Overall, CrowdStrike is well-positioned to continue benefiting from the growing demand for cybersecurity solutions, thanks to its innovative technology, strong reputation, and focus on customer satisfaction. As the company continues to expand and innovate, it is likely to remain a major player in the cybersecurity market for years to come.</a:t>
            </a:r>
            <a:endParaRPr/>
          </a:p>
          <a:p>
            <a:pPr marL="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Company Background &amp; Key Points</a:t>
            </a:r>
            <a:endParaRPr/>
          </a:p>
        </p:txBody>
      </p:sp>
      <p:sp>
        <p:nvSpPr>
          <p:cNvPr id="130" name="Google Shape;130;p19"/>
          <p:cNvSpPr/>
          <p:nvPr/>
        </p:nvSpPr>
        <p:spPr>
          <a:xfrm>
            <a:off x="91576" y="1566850"/>
            <a:ext cx="4383600" cy="607500"/>
          </a:xfrm>
          <a:prstGeom prst="round2DiagRect">
            <a:avLst>
              <a:gd name="adj1" fmla="val 16667"/>
              <a:gd name="adj2" fmla="val 0"/>
            </a:avLst>
          </a:prstGeom>
          <a:solidFill>
            <a:srgbClr val="99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Based in Sunnyvale, CA (2011). Cybersecurity </a:t>
            </a:r>
            <a:endParaRPr b="1">
              <a:solidFill>
                <a:schemeClr val="lt1"/>
              </a:solidFill>
            </a:endParaRPr>
          </a:p>
        </p:txBody>
      </p:sp>
      <p:sp>
        <p:nvSpPr>
          <p:cNvPr id="131" name="Google Shape;131;p19"/>
          <p:cNvSpPr/>
          <p:nvPr/>
        </p:nvSpPr>
        <p:spPr>
          <a:xfrm>
            <a:off x="91576" y="3190494"/>
            <a:ext cx="4383600" cy="607500"/>
          </a:xfrm>
          <a:prstGeom prst="round2DiagRect">
            <a:avLst>
              <a:gd name="adj1" fmla="val 16667"/>
              <a:gd name="adj2" fmla="val 0"/>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Drivers of growth:</a:t>
            </a:r>
            <a:r>
              <a:rPr lang="en"/>
              <a:t> Generalized use of Cloud, IoT and AI meaning an increased exposure to cyberattacks. </a:t>
            </a:r>
            <a:endParaRPr/>
          </a:p>
        </p:txBody>
      </p:sp>
      <p:sp>
        <p:nvSpPr>
          <p:cNvPr id="132" name="Google Shape;132;p19"/>
          <p:cNvSpPr/>
          <p:nvPr/>
        </p:nvSpPr>
        <p:spPr>
          <a:xfrm>
            <a:off x="91576" y="4035431"/>
            <a:ext cx="4383600" cy="607500"/>
          </a:xfrm>
          <a:prstGeom prst="round2DiagRect">
            <a:avLst>
              <a:gd name="adj1" fmla="val 16667"/>
              <a:gd name="adj2" fmla="val 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More sophisticated attacks and ransomwares need sophisticated solutions. </a:t>
            </a:r>
            <a:endParaRPr/>
          </a:p>
        </p:txBody>
      </p:sp>
      <p:sp>
        <p:nvSpPr>
          <p:cNvPr id="133" name="Google Shape;133;p19"/>
          <p:cNvSpPr/>
          <p:nvPr/>
        </p:nvSpPr>
        <p:spPr>
          <a:xfrm>
            <a:off x="91576" y="2332964"/>
            <a:ext cx="4383600" cy="607500"/>
          </a:xfrm>
          <a:prstGeom prst="round2DiagRect">
            <a:avLst>
              <a:gd name="adj1" fmla="val 16667"/>
              <a:gd name="adj2" fmla="val 0"/>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Leading Provider of Cloud-Based endpoint security solutions. </a:t>
            </a:r>
            <a:endParaRPr>
              <a:solidFill>
                <a:schemeClr val="lt1"/>
              </a:solidFill>
            </a:endParaRPr>
          </a:p>
        </p:txBody>
      </p:sp>
      <p:sp>
        <p:nvSpPr>
          <p:cNvPr id="134" name="Google Shape;134;p19"/>
          <p:cNvSpPr/>
          <p:nvPr/>
        </p:nvSpPr>
        <p:spPr>
          <a:xfrm>
            <a:off x="4663626" y="1566850"/>
            <a:ext cx="4383600" cy="607500"/>
          </a:xfrm>
          <a:prstGeom prst="round2DiagRect">
            <a:avLst>
              <a:gd name="adj1" fmla="val 16667"/>
              <a:gd name="adj2" fmla="val 0"/>
            </a:avLst>
          </a:prstGeom>
          <a:solidFill>
            <a:srgbClr val="99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Moody’s SGL-1 Rating (High Liquidity)</a:t>
            </a:r>
            <a:endParaRPr b="1">
              <a:solidFill>
                <a:schemeClr val="lt1"/>
              </a:solidFill>
            </a:endParaRPr>
          </a:p>
        </p:txBody>
      </p:sp>
      <p:sp>
        <p:nvSpPr>
          <p:cNvPr id="135" name="Google Shape;135;p19"/>
          <p:cNvSpPr/>
          <p:nvPr/>
        </p:nvSpPr>
        <p:spPr>
          <a:xfrm>
            <a:off x="4663626" y="3190494"/>
            <a:ext cx="4383600" cy="607500"/>
          </a:xfrm>
          <a:prstGeom prst="round2DiagRect">
            <a:avLst>
              <a:gd name="adj1" fmla="val 16667"/>
              <a:gd name="adj2" fmla="val 0"/>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Strategic alliance with </a:t>
            </a:r>
            <a:r>
              <a:rPr lang="en" b="1"/>
              <a:t>Dell</a:t>
            </a:r>
            <a:r>
              <a:rPr lang="en"/>
              <a:t>. Falcon Software </a:t>
            </a:r>
            <a:r>
              <a:rPr lang="en" b="1"/>
              <a:t>included </a:t>
            </a:r>
            <a:r>
              <a:rPr lang="en"/>
              <a:t>in future Dell products. = Market Share Increase.</a:t>
            </a:r>
            <a:endParaRPr/>
          </a:p>
        </p:txBody>
      </p:sp>
      <p:sp>
        <p:nvSpPr>
          <p:cNvPr id="136" name="Google Shape;136;p19"/>
          <p:cNvSpPr/>
          <p:nvPr/>
        </p:nvSpPr>
        <p:spPr>
          <a:xfrm>
            <a:off x="4663626" y="4035431"/>
            <a:ext cx="4383600" cy="607500"/>
          </a:xfrm>
          <a:prstGeom prst="round2DiagRect">
            <a:avLst>
              <a:gd name="adj1" fmla="val 16667"/>
              <a:gd name="adj2" fmla="val 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Acquired Reposify, External Attack Surface Management startup. Reduce exposure of external risks. </a:t>
            </a:r>
            <a:endParaRPr/>
          </a:p>
        </p:txBody>
      </p:sp>
      <p:sp>
        <p:nvSpPr>
          <p:cNvPr id="137" name="Google Shape;137;p19"/>
          <p:cNvSpPr/>
          <p:nvPr/>
        </p:nvSpPr>
        <p:spPr>
          <a:xfrm>
            <a:off x="4663626" y="2332964"/>
            <a:ext cx="4383600" cy="607500"/>
          </a:xfrm>
          <a:prstGeom prst="round2DiagRect">
            <a:avLst>
              <a:gd name="adj1" fmla="val 16667"/>
              <a:gd name="adj2" fmla="val 0"/>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Annual Recurring Revenue +54% YoY</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Crowdstrike Features </a:t>
            </a:r>
            <a:endParaRPr/>
          </a:p>
        </p:txBody>
      </p:sp>
      <p:sp>
        <p:nvSpPr>
          <p:cNvPr id="143" name="Google Shape;143;p20"/>
          <p:cNvSpPr txBox="1"/>
          <p:nvPr/>
        </p:nvSpPr>
        <p:spPr>
          <a:xfrm>
            <a:off x="3975300" y="4763000"/>
            <a:ext cx="1193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dk1"/>
                </a:solidFill>
                <a:latin typeface="Merriweather"/>
                <a:ea typeface="Merriweather"/>
                <a:cs typeface="Merriweather"/>
                <a:sym typeface="Merriweather"/>
              </a:rPr>
              <a:t>Technology team</a:t>
            </a:r>
            <a:endParaRPr sz="900">
              <a:solidFill>
                <a:schemeClr val="dk1"/>
              </a:solidFill>
              <a:latin typeface="Merriweather"/>
              <a:ea typeface="Merriweather"/>
              <a:cs typeface="Merriweather"/>
              <a:sym typeface="Merriweather"/>
            </a:endParaRPr>
          </a:p>
        </p:txBody>
      </p:sp>
      <p:pic>
        <p:nvPicPr>
          <p:cNvPr id="144" name="Google Shape;144;p20"/>
          <p:cNvPicPr preferRelativeResize="0"/>
          <p:nvPr/>
        </p:nvPicPr>
        <p:blipFill>
          <a:blip r:embed="rId3">
            <a:alphaModFix/>
          </a:blip>
          <a:stretch>
            <a:fillRect/>
          </a:stretch>
        </p:blipFill>
        <p:spPr>
          <a:xfrm>
            <a:off x="498113" y="1269425"/>
            <a:ext cx="8147774" cy="38740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Crowdstrike Features (XDR Endpoint)</a:t>
            </a:r>
            <a:endParaRPr/>
          </a:p>
        </p:txBody>
      </p:sp>
      <p:sp>
        <p:nvSpPr>
          <p:cNvPr id="150" name="Google Shape;150;p21"/>
          <p:cNvSpPr txBox="1"/>
          <p:nvPr/>
        </p:nvSpPr>
        <p:spPr>
          <a:xfrm>
            <a:off x="3975300" y="4763000"/>
            <a:ext cx="1193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dk1"/>
                </a:solidFill>
                <a:latin typeface="Merriweather"/>
                <a:ea typeface="Merriweather"/>
                <a:cs typeface="Merriweather"/>
                <a:sym typeface="Merriweather"/>
              </a:rPr>
              <a:t>Technology team</a:t>
            </a:r>
            <a:endParaRPr sz="900">
              <a:solidFill>
                <a:schemeClr val="dk1"/>
              </a:solidFill>
              <a:latin typeface="Merriweather"/>
              <a:ea typeface="Merriweather"/>
              <a:cs typeface="Merriweather"/>
              <a:sym typeface="Merriweather"/>
            </a:endParaRPr>
          </a:p>
        </p:txBody>
      </p:sp>
      <p:pic>
        <p:nvPicPr>
          <p:cNvPr id="151" name="Google Shape;151;p21"/>
          <p:cNvPicPr preferRelativeResize="0"/>
          <p:nvPr/>
        </p:nvPicPr>
        <p:blipFill>
          <a:blip r:embed="rId3">
            <a:alphaModFix/>
          </a:blip>
          <a:stretch>
            <a:fillRect/>
          </a:stretch>
        </p:blipFill>
        <p:spPr>
          <a:xfrm>
            <a:off x="0" y="1281700"/>
            <a:ext cx="7533473" cy="3861800"/>
          </a:xfrm>
          <a:prstGeom prst="rect">
            <a:avLst/>
          </a:prstGeom>
          <a:noFill/>
          <a:ln>
            <a:noFill/>
          </a:ln>
        </p:spPr>
      </p:pic>
      <p:sp>
        <p:nvSpPr>
          <p:cNvPr id="152" name="Google Shape;152;p21"/>
          <p:cNvSpPr txBox="1"/>
          <p:nvPr/>
        </p:nvSpPr>
        <p:spPr>
          <a:xfrm>
            <a:off x="7493425" y="1281700"/>
            <a:ext cx="1650600" cy="334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2400"/>
              </a:spcBef>
              <a:spcAft>
                <a:spcPts val="0"/>
              </a:spcAft>
              <a:buNone/>
            </a:pPr>
            <a:r>
              <a:rPr lang="en" sz="750" b="1">
                <a:highlight>
                  <a:srgbClr val="FFFFFF"/>
                </a:highlight>
              </a:rPr>
              <a:t>Step 1. Ingest:</a:t>
            </a:r>
            <a:r>
              <a:rPr lang="en" sz="750">
                <a:highlight>
                  <a:srgbClr val="FFFFFF"/>
                </a:highlight>
              </a:rPr>
              <a:t> Ingest data from: cloud workloads, identity, email, network traffic, virtual containers and more.</a:t>
            </a:r>
            <a:endParaRPr sz="750">
              <a:highlight>
                <a:srgbClr val="FFFFFF"/>
              </a:highlight>
            </a:endParaRPr>
          </a:p>
          <a:p>
            <a:pPr marL="0" lvl="0" indent="0" algn="l" rtl="0">
              <a:lnSpc>
                <a:spcPct val="150000"/>
              </a:lnSpc>
              <a:spcBef>
                <a:spcPts val="2400"/>
              </a:spcBef>
              <a:spcAft>
                <a:spcPts val="0"/>
              </a:spcAft>
              <a:buNone/>
            </a:pPr>
            <a:r>
              <a:rPr lang="en" sz="750" b="1">
                <a:highlight>
                  <a:srgbClr val="FFFFFF"/>
                </a:highlight>
              </a:rPr>
              <a:t>Step 2. Detect</a:t>
            </a:r>
            <a:r>
              <a:rPr lang="en" sz="750">
                <a:highlight>
                  <a:srgbClr val="FFFFFF"/>
                </a:highlight>
              </a:rPr>
              <a:t>: Parse and correlate data to automatically detect stealthy threats with advanced artificial intelligence (AI) and machine learning (ML).</a:t>
            </a:r>
            <a:endParaRPr sz="750">
              <a:highlight>
                <a:srgbClr val="FFFFFF"/>
              </a:highlight>
            </a:endParaRPr>
          </a:p>
          <a:p>
            <a:pPr marL="0" lvl="0" indent="0" algn="l" rtl="0">
              <a:lnSpc>
                <a:spcPct val="150000"/>
              </a:lnSpc>
              <a:spcBef>
                <a:spcPts val="2400"/>
              </a:spcBef>
              <a:spcAft>
                <a:spcPts val="2400"/>
              </a:spcAft>
              <a:buNone/>
            </a:pPr>
            <a:r>
              <a:rPr lang="en" sz="750" b="1">
                <a:highlight>
                  <a:srgbClr val="FFFFFF"/>
                </a:highlight>
              </a:rPr>
              <a:t>Step 3 Respond: </a:t>
            </a:r>
            <a:r>
              <a:rPr lang="en" sz="750">
                <a:highlight>
                  <a:srgbClr val="FFFFFF"/>
                </a:highlight>
              </a:rPr>
              <a:t>Prioritize threat data by severity so that threat hunters can quickly analyze and triage new events, and automate investigation and response activities.</a:t>
            </a:r>
            <a:endParaRPr sz="750">
              <a:highlight>
                <a:srgbClr val="FFFFFF"/>
              </a:highlight>
            </a:endParaRPr>
          </a:p>
        </p:txBody>
      </p:sp>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2665</Words>
  <Application>Microsoft Office PowerPoint</Application>
  <PresentationFormat>On-screen Show (16:9)</PresentationFormat>
  <Paragraphs>185</Paragraphs>
  <Slides>23</Slides>
  <Notes>23</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Roboto</vt:lpstr>
      <vt:lpstr>Roboto Medium</vt:lpstr>
      <vt:lpstr>Arial</vt:lpstr>
      <vt:lpstr>Roboto Thin</vt:lpstr>
      <vt:lpstr>Merriweather</vt:lpstr>
      <vt:lpstr>Fira Sans Extra Condensed Medium</vt:lpstr>
      <vt:lpstr>Paradigm</vt:lpstr>
      <vt:lpstr>CROWDSTRIKE  NASDAQ:CRWD</vt:lpstr>
      <vt:lpstr>PowerPoint Presentation</vt:lpstr>
      <vt:lpstr>PowerPoint Presentation</vt:lpstr>
      <vt:lpstr>Macro Overview</vt:lpstr>
      <vt:lpstr>Macro Overview</vt:lpstr>
      <vt:lpstr>Company Background</vt:lpstr>
      <vt:lpstr>Company Background &amp; Key Points</vt:lpstr>
      <vt:lpstr>Crowdstrike Features </vt:lpstr>
      <vt:lpstr>Crowdstrike Features (XDR Endpoint)</vt:lpstr>
      <vt:lpstr>Investment Thesis</vt:lpstr>
      <vt:lpstr>Financial Snapshot</vt:lpstr>
      <vt:lpstr>Q4 earnings overview</vt:lpstr>
      <vt:lpstr>Growth Catalysts</vt:lpstr>
      <vt:lpstr>SWOT Analysis</vt:lpstr>
      <vt:lpstr>SWOT Analysis</vt:lpstr>
      <vt:lpstr>Competitor Analysis</vt:lpstr>
      <vt:lpstr>Risks and Mitigants</vt:lpstr>
      <vt:lpstr>Valuation Summary</vt:lpstr>
      <vt:lpstr>Technical pattern- Crowdstrike</vt:lpstr>
      <vt:lpstr>1st Trading style</vt:lpstr>
      <vt:lpstr>Option payout chart: Hedging Strategy</vt:lpstr>
      <vt:lpstr>2nd Trading style (Preferred)</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CROWDSTRIKE  NASDAQ:CRWD</dc:title>
  <cp:lastModifiedBy>NCHANDA Carl armand</cp:lastModifiedBy>
  <cp:revision>2</cp:revision>
  <dcterms:modified xsi:type="dcterms:W3CDTF">2024-11-27T01:44:51Z</dcterms:modified>
</cp:coreProperties>
</file>